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1"/>
  </p:notesMasterIdLst>
  <p:handoutMasterIdLst>
    <p:handoutMasterId r:id="rId12"/>
  </p:handoutMasterIdLst>
  <p:sldIdLst>
    <p:sldId id="274" r:id="rId5"/>
    <p:sldId id="1312" r:id="rId6"/>
    <p:sldId id="1308" r:id="rId7"/>
    <p:sldId id="1311" r:id="rId8"/>
    <p:sldId id="1310" r:id="rId9"/>
    <p:sldId id="415" r:id="rId1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9A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2" autoAdjust="0"/>
    <p:restoredTop sz="93969" autoAdjust="0"/>
  </p:normalViewPr>
  <p:slideViewPr>
    <p:cSldViewPr snapToGrid="0">
      <p:cViewPr varScale="1">
        <p:scale>
          <a:sx n="104" d="100"/>
          <a:sy n="104" d="100"/>
        </p:scale>
        <p:origin x="894" y="102"/>
      </p:cViewPr>
      <p:guideLst>
        <p:guide orient="horz" pos="2160"/>
        <p:guide pos="3840"/>
      </p:guideLst>
    </p:cSldViewPr>
  </p:slideViewPr>
  <p:outlineViewPr>
    <p:cViewPr>
      <p:scale>
        <a:sx n="33" d="100"/>
        <a:sy n="33" d="100"/>
      </p:scale>
      <p:origin x="0" y="8058"/>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54A096-EE15-499B-BF7C-6CF5A1D3A021}" type="doc">
      <dgm:prSet loTypeId="urn:diagrams.loki3.com/BracketList" loCatId="list" qsTypeId="urn:microsoft.com/office/officeart/2005/8/quickstyle/simple1" qsCatId="simple" csTypeId="urn:microsoft.com/office/officeart/2005/8/colors/accent1_1" csCatId="accent1" phldr="1"/>
      <dgm:spPr/>
      <dgm:t>
        <a:bodyPr/>
        <a:lstStyle/>
        <a:p>
          <a:endParaRPr lang="en-US"/>
        </a:p>
      </dgm:t>
    </dgm:pt>
    <dgm:pt modelId="{29A8D646-5CD9-4B53-B92D-390248D38FD2}">
      <dgm:prSet phldrT="[Text]"/>
      <dgm:spPr/>
      <dgm:t>
        <a:bodyPr/>
        <a:lstStyle/>
        <a:p>
          <a:r>
            <a:rPr lang="en-US" b="1" dirty="0">
              <a:latin typeface="Cambria" panose="02040503050406030204" pitchFamily="18" charset="0"/>
              <a:ea typeface="Cambria" panose="02040503050406030204" pitchFamily="18" charset="0"/>
            </a:rPr>
            <a:t>PPA 2005</a:t>
          </a:r>
        </a:p>
      </dgm:t>
    </dgm:pt>
    <dgm:pt modelId="{33545EF7-2514-4D10-92CF-B0A9EB56822D}" type="parTrans" cxnId="{14F83BEA-4D94-4778-B93A-09F3973FD330}">
      <dgm:prSet/>
      <dgm:spPr/>
      <dgm:t>
        <a:bodyPr/>
        <a:lstStyle/>
        <a:p>
          <a:endParaRPr lang="en-US">
            <a:latin typeface="Cambria" panose="02040503050406030204" pitchFamily="18" charset="0"/>
            <a:ea typeface="Cambria" panose="02040503050406030204" pitchFamily="18" charset="0"/>
          </a:endParaRPr>
        </a:p>
      </dgm:t>
    </dgm:pt>
    <dgm:pt modelId="{BDFD8374-ED0E-4D99-8C64-B23096C59456}" type="sibTrans" cxnId="{14F83BEA-4D94-4778-B93A-09F3973FD330}">
      <dgm:prSet/>
      <dgm:spPr/>
      <dgm:t>
        <a:bodyPr/>
        <a:lstStyle/>
        <a:p>
          <a:endParaRPr lang="en-US">
            <a:latin typeface="Cambria" panose="02040503050406030204" pitchFamily="18" charset="0"/>
            <a:ea typeface="Cambria" panose="02040503050406030204" pitchFamily="18" charset="0"/>
          </a:endParaRPr>
        </a:p>
      </dgm:t>
    </dgm:pt>
    <dgm:pt modelId="{96E1F5E7-E383-4B78-8F83-58125E5B93F3}">
      <dgm:prSet phldrT="[Text]"/>
      <dgm:spPr/>
      <dgm:t>
        <a:bodyPr/>
        <a:lstStyle/>
        <a:p>
          <a:r>
            <a:rPr lang="en-US" b="1" dirty="0">
              <a:latin typeface="Cambria" panose="02040503050406030204" pitchFamily="18" charset="0"/>
              <a:ea typeface="Cambria" panose="02040503050406030204" pitchFamily="18" charset="0"/>
            </a:rPr>
            <a:t>DSM 2014</a:t>
          </a:r>
        </a:p>
      </dgm:t>
    </dgm:pt>
    <dgm:pt modelId="{04A191D8-6414-42A4-B463-CA29038703C2}" type="parTrans" cxnId="{F593D546-F407-4F36-94A8-814D5831ED6E}">
      <dgm:prSet/>
      <dgm:spPr/>
      <dgm:t>
        <a:bodyPr/>
        <a:lstStyle/>
        <a:p>
          <a:endParaRPr lang="en-US">
            <a:latin typeface="Cambria" panose="02040503050406030204" pitchFamily="18" charset="0"/>
            <a:ea typeface="Cambria" panose="02040503050406030204" pitchFamily="18" charset="0"/>
          </a:endParaRPr>
        </a:p>
      </dgm:t>
    </dgm:pt>
    <dgm:pt modelId="{91869276-2859-4E51-B365-FB6B70D43292}" type="sibTrans" cxnId="{F593D546-F407-4F36-94A8-814D5831ED6E}">
      <dgm:prSet/>
      <dgm:spPr/>
      <dgm:t>
        <a:bodyPr/>
        <a:lstStyle/>
        <a:p>
          <a:endParaRPr lang="en-US">
            <a:latin typeface="Cambria" panose="02040503050406030204" pitchFamily="18" charset="0"/>
            <a:ea typeface="Cambria" panose="02040503050406030204" pitchFamily="18" charset="0"/>
          </a:endParaRPr>
        </a:p>
      </dgm:t>
    </dgm:pt>
    <dgm:pt modelId="{2AC9F7E5-B182-4BA9-AB23-1BED302F6771}">
      <dgm:prSet phldrT="[Text]"/>
      <dgm:spPr/>
      <dgm:t>
        <a:bodyPr/>
        <a:lstStyle/>
        <a:p>
          <a:r>
            <a:rPr lang="en-US" b="1" dirty="0">
              <a:latin typeface="Cambria" panose="02040503050406030204" pitchFamily="18" charset="0"/>
              <a:ea typeface="Cambria" panose="02040503050406030204" pitchFamily="18" charset="0"/>
            </a:rPr>
            <a:t>DSM 2022 </a:t>
          </a:r>
        </a:p>
      </dgm:t>
    </dgm:pt>
    <dgm:pt modelId="{4D216DCA-71DB-46FB-BA2E-B2EA0E60617B}" type="parTrans" cxnId="{74A043B0-71E3-412A-9B10-692896F57A55}">
      <dgm:prSet/>
      <dgm:spPr/>
      <dgm:t>
        <a:bodyPr/>
        <a:lstStyle/>
        <a:p>
          <a:endParaRPr lang="en-US">
            <a:latin typeface="Cambria" panose="02040503050406030204" pitchFamily="18" charset="0"/>
            <a:ea typeface="Cambria" panose="02040503050406030204" pitchFamily="18" charset="0"/>
          </a:endParaRPr>
        </a:p>
      </dgm:t>
    </dgm:pt>
    <dgm:pt modelId="{F3F9EBB1-9981-4E1D-97C5-BCA7644888FD}" type="sibTrans" cxnId="{74A043B0-71E3-412A-9B10-692896F57A55}">
      <dgm:prSet/>
      <dgm:spPr/>
      <dgm:t>
        <a:bodyPr/>
        <a:lstStyle/>
        <a:p>
          <a:endParaRPr lang="en-US">
            <a:latin typeface="Cambria" panose="02040503050406030204" pitchFamily="18" charset="0"/>
            <a:ea typeface="Cambria" panose="02040503050406030204" pitchFamily="18" charset="0"/>
          </a:endParaRPr>
        </a:p>
      </dgm:t>
    </dgm:pt>
    <dgm:pt modelId="{F1E8D9CC-CC65-44F5-B88E-8FB9B095BAD5}">
      <dgm:prSet phldrT="[Text]"/>
      <dgm:spPr/>
      <dgm:t>
        <a:bodyPr/>
        <a:lstStyle/>
        <a:p>
          <a:r>
            <a:rPr lang="en-US" dirty="0">
              <a:latin typeface="Cambria" panose="02040503050406030204" pitchFamily="18" charset="0"/>
              <a:ea typeface="Cambria" panose="02040503050406030204" pitchFamily="18" charset="0"/>
            </a:rPr>
            <a:t>Injection of infirm power prior to COD allowed without restriction vide </a:t>
          </a:r>
          <a:r>
            <a:rPr lang="en-US" dirty="0" err="1">
              <a:latin typeface="Cambria" panose="02040503050406030204" pitchFamily="18" charset="0"/>
              <a:ea typeface="Cambria" panose="02040503050406030204" pitchFamily="18" charset="0"/>
            </a:rPr>
            <a:t>suo</a:t>
          </a:r>
          <a:r>
            <a:rPr lang="en-US" dirty="0">
              <a:latin typeface="Cambria" panose="02040503050406030204" pitchFamily="18" charset="0"/>
              <a:ea typeface="Cambria" panose="02040503050406030204" pitchFamily="18" charset="0"/>
            </a:rPr>
            <a:t>-motu order dated 06.02.2023.</a:t>
          </a:r>
        </a:p>
      </dgm:t>
    </dgm:pt>
    <dgm:pt modelId="{F59126DA-8184-4258-AEC0-644F1042975F}" type="parTrans" cxnId="{A4B410AE-0395-4AD2-894F-C6991158AFF6}">
      <dgm:prSet/>
      <dgm:spPr/>
      <dgm:t>
        <a:bodyPr/>
        <a:lstStyle/>
        <a:p>
          <a:endParaRPr lang="en-US">
            <a:latin typeface="Cambria" panose="02040503050406030204" pitchFamily="18" charset="0"/>
            <a:ea typeface="Cambria" panose="02040503050406030204" pitchFamily="18" charset="0"/>
          </a:endParaRPr>
        </a:p>
      </dgm:t>
    </dgm:pt>
    <dgm:pt modelId="{B2F128EC-E511-4743-A6D8-1CD705EAD854}" type="sibTrans" cxnId="{A4B410AE-0395-4AD2-894F-C6991158AFF6}">
      <dgm:prSet/>
      <dgm:spPr/>
      <dgm:t>
        <a:bodyPr/>
        <a:lstStyle/>
        <a:p>
          <a:endParaRPr lang="en-US">
            <a:latin typeface="Cambria" panose="02040503050406030204" pitchFamily="18" charset="0"/>
            <a:ea typeface="Cambria" panose="02040503050406030204" pitchFamily="18" charset="0"/>
          </a:endParaRPr>
        </a:p>
      </dgm:t>
    </dgm:pt>
    <dgm:pt modelId="{D13D0807-9275-4804-940C-468298DE034B}">
      <dgm:prSet phldrT="[Text]"/>
      <dgm:spPr/>
      <dgm:t>
        <a:bodyPr/>
        <a:lstStyle/>
        <a:p>
          <a:r>
            <a:rPr lang="en-US" dirty="0">
              <a:latin typeface="Cambria" panose="02040503050406030204" pitchFamily="18" charset="0"/>
              <a:ea typeface="Cambria" panose="02040503050406030204" pitchFamily="18" charset="0"/>
            </a:rPr>
            <a:t>Injection of infirm power prior to COD allowed without restriction.</a:t>
          </a:r>
        </a:p>
      </dgm:t>
    </dgm:pt>
    <dgm:pt modelId="{C21A214D-1E1E-494A-B433-60E45A0642F1}" type="parTrans" cxnId="{90EB2ADA-E248-4380-A5A4-337C3114645C}">
      <dgm:prSet/>
      <dgm:spPr/>
      <dgm:t>
        <a:bodyPr/>
        <a:lstStyle/>
        <a:p>
          <a:endParaRPr lang="en-US">
            <a:latin typeface="Cambria" panose="02040503050406030204" pitchFamily="18" charset="0"/>
            <a:ea typeface="Cambria" panose="02040503050406030204" pitchFamily="18" charset="0"/>
          </a:endParaRPr>
        </a:p>
      </dgm:t>
    </dgm:pt>
    <dgm:pt modelId="{FBCDB1A2-8957-4FC3-B8EB-7A14A6E3668F}" type="sibTrans" cxnId="{90EB2ADA-E248-4380-A5A4-337C3114645C}">
      <dgm:prSet/>
      <dgm:spPr/>
      <dgm:t>
        <a:bodyPr/>
        <a:lstStyle/>
        <a:p>
          <a:endParaRPr lang="en-US">
            <a:latin typeface="Cambria" panose="02040503050406030204" pitchFamily="18" charset="0"/>
            <a:ea typeface="Cambria" panose="02040503050406030204" pitchFamily="18" charset="0"/>
          </a:endParaRPr>
        </a:p>
      </dgm:t>
    </dgm:pt>
    <dgm:pt modelId="{57BBE07F-5F3E-4440-8F03-27B9438D1784}">
      <dgm:prSet phldrT="[Text]"/>
      <dgm:spPr/>
      <dgm:t>
        <a:bodyPr/>
        <a:lstStyle/>
        <a:p>
          <a:r>
            <a:rPr lang="en-US" dirty="0">
              <a:latin typeface="Cambria" panose="02040503050406030204" pitchFamily="18" charset="0"/>
              <a:ea typeface="Cambria" panose="02040503050406030204" pitchFamily="18" charset="0"/>
            </a:rPr>
            <a:t>To be paid at Charges for Deviation subject to cap of Rs. 1.78 </a:t>
          </a:r>
          <a:r>
            <a:rPr lang="en-US" dirty="0" err="1">
              <a:latin typeface="Cambria" panose="02040503050406030204" pitchFamily="18" charset="0"/>
              <a:ea typeface="Cambria" panose="02040503050406030204" pitchFamily="18" charset="0"/>
            </a:rPr>
            <a:t>pu</a:t>
          </a:r>
          <a:r>
            <a:rPr lang="en-US" dirty="0">
              <a:latin typeface="Cambria" panose="02040503050406030204" pitchFamily="18" charset="0"/>
              <a:ea typeface="Cambria" panose="02040503050406030204" pitchFamily="18" charset="0"/>
            </a:rPr>
            <a:t> for coal based TPP.</a:t>
          </a:r>
        </a:p>
      </dgm:t>
    </dgm:pt>
    <dgm:pt modelId="{0B39D66B-28C1-4CD7-8770-A1309BBF5686}" type="parTrans" cxnId="{1FF7E58B-E759-49E6-922C-FFA648703EC0}">
      <dgm:prSet/>
      <dgm:spPr/>
      <dgm:t>
        <a:bodyPr/>
        <a:lstStyle/>
        <a:p>
          <a:endParaRPr lang="en-US">
            <a:latin typeface="Cambria" panose="02040503050406030204" pitchFamily="18" charset="0"/>
            <a:ea typeface="Cambria" panose="02040503050406030204" pitchFamily="18" charset="0"/>
          </a:endParaRPr>
        </a:p>
      </dgm:t>
    </dgm:pt>
    <dgm:pt modelId="{D9EC2C24-D518-4435-8AE8-CEF52D58A722}" type="sibTrans" cxnId="{1FF7E58B-E759-49E6-922C-FFA648703EC0}">
      <dgm:prSet/>
      <dgm:spPr/>
      <dgm:t>
        <a:bodyPr/>
        <a:lstStyle/>
        <a:p>
          <a:endParaRPr lang="en-US">
            <a:latin typeface="Cambria" panose="02040503050406030204" pitchFamily="18" charset="0"/>
            <a:ea typeface="Cambria" panose="02040503050406030204" pitchFamily="18" charset="0"/>
          </a:endParaRPr>
        </a:p>
      </dgm:t>
    </dgm:pt>
    <dgm:pt modelId="{6841F7ED-3AC7-44B7-B95E-38F0C43053B2}">
      <dgm:prSet phldrT="[Text]"/>
      <dgm:spPr/>
      <dgm:t>
        <a:bodyPr/>
        <a:lstStyle/>
        <a:p>
          <a:r>
            <a:rPr lang="en-US" dirty="0">
              <a:latin typeface="Cambria" panose="02040503050406030204" pitchFamily="18" charset="0"/>
              <a:ea typeface="Cambria" panose="02040503050406030204" pitchFamily="18" charset="0"/>
            </a:rPr>
            <a:t>Injection of infirm power prior to COD allowed without restriction.</a:t>
          </a:r>
        </a:p>
      </dgm:t>
    </dgm:pt>
    <dgm:pt modelId="{5C002339-3197-49DD-9A9E-45FA17962345}" type="sibTrans" cxnId="{4E83AD57-AA64-4163-A83F-CAA60A303516}">
      <dgm:prSet/>
      <dgm:spPr/>
      <dgm:t>
        <a:bodyPr/>
        <a:lstStyle/>
        <a:p>
          <a:endParaRPr lang="en-US">
            <a:latin typeface="Cambria" panose="02040503050406030204" pitchFamily="18" charset="0"/>
            <a:ea typeface="Cambria" panose="02040503050406030204" pitchFamily="18" charset="0"/>
          </a:endParaRPr>
        </a:p>
      </dgm:t>
    </dgm:pt>
    <dgm:pt modelId="{F8BC4404-DDB9-4C17-9D1F-8BFD85687E96}" type="parTrans" cxnId="{4E83AD57-AA64-4163-A83F-CAA60A303516}">
      <dgm:prSet/>
      <dgm:spPr/>
      <dgm:t>
        <a:bodyPr/>
        <a:lstStyle/>
        <a:p>
          <a:endParaRPr lang="en-US">
            <a:latin typeface="Cambria" panose="02040503050406030204" pitchFamily="18" charset="0"/>
            <a:ea typeface="Cambria" panose="02040503050406030204" pitchFamily="18" charset="0"/>
          </a:endParaRPr>
        </a:p>
      </dgm:t>
    </dgm:pt>
    <dgm:pt modelId="{C2C61B96-7E03-4AD4-85D8-9D7A5E651685}">
      <dgm:prSet phldrT="[Text]"/>
      <dgm:spPr/>
      <dgm:t>
        <a:bodyPr/>
        <a:lstStyle/>
        <a:p>
          <a:r>
            <a:rPr lang="en-US" dirty="0">
              <a:latin typeface="Cambria" panose="02040503050406030204" pitchFamily="18" charset="0"/>
              <a:ea typeface="Cambria" panose="02040503050406030204" pitchFamily="18" charset="0"/>
            </a:rPr>
            <a:t>To be paid at Charges for Deviation subject to cap of Rs. 1.65 </a:t>
          </a:r>
          <a:r>
            <a:rPr lang="en-US" dirty="0" err="1">
              <a:latin typeface="Cambria" panose="02040503050406030204" pitchFamily="18" charset="0"/>
              <a:ea typeface="Cambria" panose="02040503050406030204" pitchFamily="18" charset="0"/>
            </a:rPr>
            <a:t>pu</a:t>
          </a:r>
          <a:r>
            <a:rPr lang="en-US" dirty="0">
              <a:latin typeface="Cambria" panose="02040503050406030204" pitchFamily="18" charset="0"/>
              <a:ea typeface="Cambria" panose="02040503050406030204" pitchFamily="18" charset="0"/>
            </a:rPr>
            <a:t> for coal based TPP.</a:t>
          </a:r>
        </a:p>
      </dgm:t>
    </dgm:pt>
    <dgm:pt modelId="{8F0C0C01-DE95-4C4C-8D62-06B1AC4490E8}" type="parTrans" cxnId="{F40BB1F4-C85A-4226-A63E-E147EE5C98E6}">
      <dgm:prSet/>
      <dgm:spPr/>
      <dgm:t>
        <a:bodyPr/>
        <a:lstStyle/>
        <a:p>
          <a:endParaRPr lang="en-US">
            <a:latin typeface="Cambria" panose="02040503050406030204" pitchFamily="18" charset="0"/>
            <a:ea typeface="Cambria" panose="02040503050406030204" pitchFamily="18" charset="0"/>
          </a:endParaRPr>
        </a:p>
      </dgm:t>
    </dgm:pt>
    <dgm:pt modelId="{4EE298F3-D7DE-4BD0-BA6E-D4DF1D6D4D6B}" type="sibTrans" cxnId="{F40BB1F4-C85A-4226-A63E-E147EE5C98E6}">
      <dgm:prSet/>
      <dgm:spPr/>
      <dgm:t>
        <a:bodyPr/>
        <a:lstStyle/>
        <a:p>
          <a:endParaRPr lang="en-US">
            <a:latin typeface="Cambria" panose="02040503050406030204" pitchFamily="18" charset="0"/>
            <a:ea typeface="Cambria" panose="02040503050406030204" pitchFamily="18" charset="0"/>
          </a:endParaRPr>
        </a:p>
      </dgm:t>
    </dgm:pt>
    <dgm:pt modelId="{033EACAA-A2ED-4347-915E-A6D242F0FBFC}">
      <dgm:prSet phldrT="[Text]"/>
      <dgm:spPr/>
      <dgm:t>
        <a:bodyPr/>
        <a:lstStyle/>
        <a:p>
          <a:r>
            <a:rPr lang="en-US" dirty="0">
              <a:latin typeface="Cambria" panose="02040503050406030204" pitchFamily="18" charset="0"/>
              <a:ea typeface="Cambria" panose="02040503050406030204" pitchFamily="18" charset="0"/>
            </a:rPr>
            <a:t>To be paid at applicable DSM rates.</a:t>
          </a:r>
        </a:p>
      </dgm:t>
    </dgm:pt>
    <dgm:pt modelId="{14AC3020-EFC7-4DBE-A29B-816D2FBF8065}" type="parTrans" cxnId="{38B5E56E-9E76-4984-B374-96AC2A3385F0}">
      <dgm:prSet/>
      <dgm:spPr/>
      <dgm:t>
        <a:bodyPr/>
        <a:lstStyle/>
        <a:p>
          <a:endParaRPr lang="en-US">
            <a:latin typeface="Cambria" panose="02040503050406030204" pitchFamily="18" charset="0"/>
            <a:ea typeface="Cambria" panose="02040503050406030204" pitchFamily="18" charset="0"/>
          </a:endParaRPr>
        </a:p>
      </dgm:t>
    </dgm:pt>
    <dgm:pt modelId="{7B24DDFB-FD14-4965-9299-C7A60E536CFD}" type="sibTrans" cxnId="{38B5E56E-9E76-4984-B374-96AC2A3385F0}">
      <dgm:prSet/>
      <dgm:spPr/>
      <dgm:t>
        <a:bodyPr/>
        <a:lstStyle/>
        <a:p>
          <a:endParaRPr lang="en-US">
            <a:latin typeface="Cambria" panose="02040503050406030204" pitchFamily="18" charset="0"/>
            <a:ea typeface="Cambria" panose="02040503050406030204" pitchFamily="18" charset="0"/>
          </a:endParaRPr>
        </a:p>
      </dgm:t>
    </dgm:pt>
    <dgm:pt modelId="{65E4375A-07EF-4F4C-873C-1B7840A8DDDA}">
      <dgm:prSet phldrT="[Text]"/>
      <dgm:spPr/>
      <dgm:t>
        <a:bodyPr/>
        <a:lstStyle/>
        <a:p>
          <a:r>
            <a:rPr lang="en-US" b="1" dirty="0">
              <a:latin typeface="Cambria" panose="02040503050406030204" pitchFamily="18" charset="0"/>
              <a:ea typeface="Cambria" panose="02040503050406030204" pitchFamily="18" charset="0"/>
            </a:rPr>
            <a:t>DSM 2024</a:t>
          </a:r>
        </a:p>
      </dgm:t>
    </dgm:pt>
    <dgm:pt modelId="{AB89FA15-291E-4218-896A-0F4310A94BC7}" type="parTrans" cxnId="{B52A90D4-86B4-4CB4-A215-BFA36803A691}">
      <dgm:prSet/>
      <dgm:spPr/>
      <dgm:t>
        <a:bodyPr/>
        <a:lstStyle/>
        <a:p>
          <a:endParaRPr lang="en-US">
            <a:latin typeface="Cambria" panose="02040503050406030204" pitchFamily="18" charset="0"/>
            <a:ea typeface="Cambria" panose="02040503050406030204" pitchFamily="18" charset="0"/>
          </a:endParaRPr>
        </a:p>
      </dgm:t>
    </dgm:pt>
    <dgm:pt modelId="{F225FC3A-1938-42EE-842D-1CD1DABC5CA8}" type="sibTrans" cxnId="{B52A90D4-86B4-4CB4-A215-BFA36803A691}">
      <dgm:prSet/>
      <dgm:spPr/>
      <dgm:t>
        <a:bodyPr/>
        <a:lstStyle/>
        <a:p>
          <a:endParaRPr lang="en-US">
            <a:latin typeface="Cambria" panose="02040503050406030204" pitchFamily="18" charset="0"/>
            <a:ea typeface="Cambria" panose="02040503050406030204" pitchFamily="18" charset="0"/>
          </a:endParaRPr>
        </a:p>
      </dgm:t>
    </dgm:pt>
    <dgm:pt modelId="{E7D8B40C-79FB-43BE-91FA-C816F346EA51}">
      <dgm:prSet phldrT="[Text]"/>
      <dgm:spPr/>
      <dgm:t>
        <a:bodyPr/>
        <a:lstStyle/>
        <a:p>
          <a:r>
            <a:rPr lang="en-US" dirty="0">
              <a:solidFill>
                <a:srgbClr val="FF0000"/>
              </a:solidFill>
              <a:latin typeface="Cambria" panose="02040503050406030204" pitchFamily="18" charset="0"/>
              <a:ea typeface="Cambria" panose="02040503050406030204" pitchFamily="18" charset="0"/>
            </a:rPr>
            <a:t>Infirm power </a:t>
          </a:r>
          <a:r>
            <a:rPr lang="en-US" b="1" dirty="0">
              <a:solidFill>
                <a:srgbClr val="FF0000"/>
              </a:solidFill>
              <a:latin typeface="Cambria" panose="02040503050406030204" pitchFamily="18" charset="0"/>
              <a:ea typeface="Cambria" panose="02040503050406030204" pitchFamily="18" charset="0"/>
            </a:rPr>
            <a:t>NOT</a:t>
          </a:r>
          <a:r>
            <a:rPr lang="en-US" dirty="0">
              <a:solidFill>
                <a:srgbClr val="FF0000"/>
              </a:solidFill>
              <a:latin typeface="Cambria" panose="02040503050406030204" pitchFamily="18" charset="0"/>
              <a:ea typeface="Cambria" panose="02040503050406030204" pitchFamily="18" charset="0"/>
            </a:rPr>
            <a:t> permitted to be scheduled </a:t>
          </a:r>
          <a:r>
            <a:rPr lang="en-US" b="1" dirty="0">
              <a:solidFill>
                <a:srgbClr val="FF0000"/>
              </a:solidFill>
              <a:latin typeface="Cambria" panose="02040503050406030204" pitchFamily="18" charset="0"/>
              <a:ea typeface="Cambria" panose="02040503050406030204" pitchFamily="18" charset="0"/>
            </a:rPr>
            <a:t>prior</a:t>
          </a:r>
          <a:r>
            <a:rPr lang="en-US" dirty="0">
              <a:solidFill>
                <a:srgbClr val="FF0000"/>
              </a:solidFill>
              <a:latin typeface="Cambria" panose="02040503050406030204" pitchFamily="18" charset="0"/>
              <a:ea typeface="Cambria" panose="02040503050406030204" pitchFamily="18" charset="0"/>
            </a:rPr>
            <a:t> to trial run and injected at </a:t>
          </a:r>
          <a:r>
            <a:rPr lang="en-US" b="1" dirty="0">
              <a:solidFill>
                <a:srgbClr val="FF0000"/>
              </a:solidFill>
              <a:latin typeface="Cambria" panose="02040503050406030204" pitchFamily="18" charset="0"/>
              <a:ea typeface="Cambria" panose="02040503050406030204" pitchFamily="18" charset="0"/>
            </a:rPr>
            <a:t>ZERO</a:t>
          </a:r>
          <a:r>
            <a:rPr lang="en-US" dirty="0">
              <a:solidFill>
                <a:srgbClr val="FF0000"/>
              </a:solidFill>
              <a:latin typeface="Cambria" panose="02040503050406030204" pitchFamily="18" charset="0"/>
              <a:ea typeface="Cambria" panose="02040503050406030204" pitchFamily="18" charset="0"/>
            </a:rPr>
            <a:t> rate.</a:t>
          </a:r>
        </a:p>
      </dgm:t>
    </dgm:pt>
    <dgm:pt modelId="{467B8EE2-7D11-4C34-ACD3-D73D34D6C618}" type="parTrans" cxnId="{666DEA85-4604-49BB-AABF-8DD2EBDE1516}">
      <dgm:prSet/>
      <dgm:spPr/>
      <dgm:t>
        <a:bodyPr/>
        <a:lstStyle/>
        <a:p>
          <a:endParaRPr lang="en-US">
            <a:latin typeface="Cambria" panose="02040503050406030204" pitchFamily="18" charset="0"/>
            <a:ea typeface="Cambria" panose="02040503050406030204" pitchFamily="18" charset="0"/>
          </a:endParaRPr>
        </a:p>
      </dgm:t>
    </dgm:pt>
    <dgm:pt modelId="{52BBE904-A51F-419B-A18D-D88315B8B9DE}" type="sibTrans" cxnId="{666DEA85-4604-49BB-AABF-8DD2EBDE1516}">
      <dgm:prSet/>
      <dgm:spPr/>
      <dgm:t>
        <a:bodyPr/>
        <a:lstStyle/>
        <a:p>
          <a:endParaRPr lang="en-US">
            <a:latin typeface="Cambria" panose="02040503050406030204" pitchFamily="18" charset="0"/>
            <a:ea typeface="Cambria" panose="02040503050406030204" pitchFamily="18" charset="0"/>
          </a:endParaRPr>
        </a:p>
      </dgm:t>
    </dgm:pt>
    <dgm:pt modelId="{E35204D2-59F2-4BA9-9CB0-AD7FDE0F5C85}">
      <dgm:prSet phldrT="[Text]"/>
      <dgm:spPr/>
      <dgm:t>
        <a:bodyPr/>
        <a:lstStyle/>
        <a:p>
          <a:r>
            <a:rPr lang="en-US" dirty="0">
              <a:latin typeface="Cambria" panose="02040503050406030204" pitchFamily="18" charset="0"/>
              <a:ea typeface="Cambria" panose="02040503050406030204" pitchFamily="18" charset="0"/>
            </a:rPr>
            <a:t> Post trial run infirm power is allowed to be scheduled and paid at DSM rates.</a:t>
          </a:r>
        </a:p>
      </dgm:t>
    </dgm:pt>
    <dgm:pt modelId="{30D11C30-CBBB-40BC-8759-72B6319683E6}" type="parTrans" cxnId="{F2F9D972-CAEB-41EF-8E3E-4CCB7763C49E}">
      <dgm:prSet/>
      <dgm:spPr/>
      <dgm:t>
        <a:bodyPr/>
        <a:lstStyle/>
        <a:p>
          <a:endParaRPr lang="en-US">
            <a:latin typeface="Cambria" panose="02040503050406030204" pitchFamily="18" charset="0"/>
            <a:ea typeface="Cambria" panose="02040503050406030204" pitchFamily="18" charset="0"/>
          </a:endParaRPr>
        </a:p>
      </dgm:t>
    </dgm:pt>
    <dgm:pt modelId="{11B21410-83CC-4866-9AA4-AD4F3E7186DA}" type="sibTrans" cxnId="{F2F9D972-CAEB-41EF-8E3E-4CCB7763C49E}">
      <dgm:prSet/>
      <dgm:spPr/>
      <dgm:t>
        <a:bodyPr/>
        <a:lstStyle/>
        <a:p>
          <a:endParaRPr lang="en-US">
            <a:latin typeface="Cambria" panose="02040503050406030204" pitchFamily="18" charset="0"/>
            <a:ea typeface="Cambria" panose="02040503050406030204" pitchFamily="18" charset="0"/>
          </a:endParaRPr>
        </a:p>
      </dgm:t>
    </dgm:pt>
    <dgm:pt modelId="{A84CCB98-D27F-46FA-9CE7-467D4A7B0393}">
      <dgm:prSet phldrT="[Text]"/>
      <dgm:spPr/>
      <dgm:t>
        <a:bodyPr/>
        <a:lstStyle/>
        <a:p>
          <a:r>
            <a:rPr lang="en-US" b="1" dirty="0">
              <a:latin typeface="Cambria" panose="02040503050406030204" pitchFamily="18" charset="0"/>
              <a:ea typeface="Cambria" panose="02040503050406030204" pitchFamily="18" charset="0"/>
            </a:rPr>
            <a:t>DSM 2009</a:t>
          </a:r>
          <a:endParaRPr lang="en-US" dirty="0">
            <a:latin typeface="Cambria" panose="02040503050406030204" pitchFamily="18" charset="0"/>
            <a:ea typeface="Cambria" panose="02040503050406030204" pitchFamily="18" charset="0"/>
          </a:endParaRPr>
        </a:p>
      </dgm:t>
    </dgm:pt>
    <dgm:pt modelId="{9B45077B-4C21-4994-8B61-DA59FC6842D8}" type="parTrans" cxnId="{56DC3101-B80F-4304-BD73-7C4BE4B2FDC3}">
      <dgm:prSet/>
      <dgm:spPr/>
      <dgm:t>
        <a:bodyPr/>
        <a:lstStyle/>
        <a:p>
          <a:endParaRPr lang="en-US">
            <a:latin typeface="Cambria" panose="02040503050406030204" pitchFamily="18" charset="0"/>
            <a:ea typeface="Cambria" panose="02040503050406030204" pitchFamily="18" charset="0"/>
          </a:endParaRPr>
        </a:p>
      </dgm:t>
    </dgm:pt>
    <dgm:pt modelId="{247AADA0-D322-427B-8B07-C0A7FB884743}" type="sibTrans" cxnId="{56DC3101-B80F-4304-BD73-7C4BE4B2FDC3}">
      <dgm:prSet/>
      <dgm:spPr/>
      <dgm:t>
        <a:bodyPr/>
        <a:lstStyle/>
        <a:p>
          <a:endParaRPr lang="en-US">
            <a:latin typeface="Cambria" panose="02040503050406030204" pitchFamily="18" charset="0"/>
            <a:ea typeface="Cambria" panose="02040503050406030204" pitchFamily="18" charset="0"/>
          </a:endParaRPr>
        </a:p>
      </dgm:t>
    </dgm:pt>
    <dgm:pt modelId="{85FD071D-DE09-45DC-BD61-B80DAC8F4C42}">
      <dgm:prSet phldrT="[Text]"/>
      <dgm:spPr/>
      <dgm:t>
        <a:bodyPr/>
        <a:lstStyle/>
        <a:p>
          <a:r>
            <a:rPr lang="en-US">
              <a:latin typeface="Cambria" panose="02040503050406030204" pitchFamily="18" charset="0"/>
              <a:ea typeface="Cambria" panose="02040503050406030204" pitchFamily="18" charset="0"/>
            </a:rPr>
            <a:t>Injection of infirm power prior to COD allowed without restriction.</a:t>
          </a:r>
          <a:endParaRPr lang="en-US" b="1" dirty="0">
            <a:latin typeface="Cambria" panose="02040503050406030204" pitchFamily="18" charset="0"/>
            <a:ea typeface="Cambria" panose="02040503050406030204" pitchFamily="18" charset="0"/>
          </a:endParaRPr>
        </a:p>
      </dgm:t>
    </dgm:pt>
    <dgm:pt modelId="{11D0F7ED-E880-41D9-A7D3-EEAE5A5C67AB}" type="parTrans" cxnId="{98C160F8-EEA8-42DD-BD4E-C4745CA6543B}">
      <dgm:prSet/>
      <dgm:spPr/>
      <dgm:t>
        <a:bodyPr/>
        <a:lstStyle/>
        <a:p>
          <a:endParaRPr lang="en-US">
            <a:latin typeface="Cambria" panose="02040503050406030204" pitchFamily="18" charset="0"/>
            <a:ea typeface="Cambria" panose="02040503050406030204" pitchFamily="18" charset="0"/>
          </a:endParaRPr>
        </a:p>
      </dgm:t>
    </dgm:pt>
    <dgm:pt modelId="{F9E0C793-C45D-47A2-BDAB-DCA050EF7097}" type="sibTrans" cxnId="{98C160F8-EEA8-42DD-BD4E-C4745CA6543B}">
      <dgm:prSet/>
      <dgm:spPr/>
      <dgm:t>
        <a:bodyPr/>
        <a:lstStyle/>
        <a:p>
          <a:endParaRPr lang="en-US">
            <a:latin typeface="Cambria" panose="02040503050406030204" pitchFamily="18" charset="0"/>
            <a:ea typeface="Cambria" panose="02040503050406030204" pitchFamily="18" charset="0"/>
          </a:endParaRPr>
        </a:p>
      </dgm:t>
    </dgm:pt>
    <dgm:pt modelId="{DB63B6FA-44D5-4315-B7D1-27194EC64B64}">
      <dgm:prSet/>
      <dgm:spPr/>
      <dgm:t>
        <a:bodyPr/>
        <a:lstStyle/>
        <a:p>
          <a:r>
            <a:rPr lang="en-US" dirty="0">
              <a:latin typeface="Cambria" panose="02040503050406030204" pitchFamily="18" charset="0"/>
              <a:ea typeface="Cambria" panose="02040503050406030204" pitchFamily="18" charset="0"/>
            </a:rPr>
            <a:t>To be paid at Energy Charge Rate.</a:t>
          </a:r>
        </a:p>
      </dgm:t>
    </dgm:pt>
    <dgm:pt modelId="{7105CBCB-CDF5-4456-B907-D1103F0028B8}" type="parTrans" cxnId="{5C4AB8CE-0D0E-4245-8A9F-B7F838FB8F3D}">
      <dgm:prSet/>
      <dgm:spPr/>
      <dgm:t>
        <a:bodyPr/>
        <a:lstStyle/>
        <a:p>
          <a:endParaRPr lang="en-US">
            <a:latin typeface="Cambria" panose="02040503050406030204" pitchFamily="18" charset="0"/>
            <a:ea typeface="Cambria" panose="02040503050406030204" pitchFamily="18" charset="0"/>
          </a:endParaRPr>
        </a:p>
      </dgm:t>
    </dgm:pt>
    <dgm:pt modelId="{15ACFAE7-7A09-470E-98DD-8AFD62CED0EE}" type="sibTrans" cxnId="{5C4AB8CE-0D0E-4245-8A9F-B7F838FB8F3D}">
      <dgm:prSet/>
      <dgm:spPr/>
      <dgm:t>
        <a:bodyPr/>
        <a:lstStyle/>
        <a:p>
          <a:endParaRPr lang="en-US">
            <a:latin typeface="Cambria" panose="02040503050406030204" pitchFamily="18" charset="0"/>
            <a:ea typeface="Cambria" panose="02040503050406030204" pitchFamily="18" charset="0"/>
          </a:endParaRPr>
        </a:p>
      </dgm:t>
    </dgm:pt>
    <dgm:pt modelId="{F5528644-92A9-4022-91FE-04782F52E486}" type="pres">
      <dgm:prSet presAssocID="{AA54A096-EE15-499B-BF7C-6CF5A1D3A021}" presName="Name0" presStyleCnt="0">
        <dgm:presLayoutVars>
          <dgm:dir/>
          <dgm:animLvl val="lvl"/>
          <dgm:resizeHandles val="exact"/>
        </dgm:presLayoutVars>
      </dgm:prSet>
      <dgm:spPr/>
    </dgm:pt>
    <dgm:pt modelId="{AD282969-80C4-46B2-B163-185B588D1125}" type="pres">
      <dgm:prSet presAssocID="{29A8D646-5CD9-4B53-B92D-390248D38FD2}" presName="linNode" presStyleCnt="0"/>
      <dgm:spPr/>
    </dgm:pt>
    <dgm:pt modelId="{0F59991C-F761-47A5-8E86-F1FD3658AA53}" type="pres">
      <dgm:prSet presAssocID="{29A8D646-5CD9-4B53-B92D-390248D38FD2}" presName="parTx" presStyleLbl="revTx" presStyleIdx="0" presStyleCnt="5">
        <dgm:presLayoutVars>
          <dgm:chMax val="1"/>
          <dgm:bulletEnabled val="1"/>
        </dgm:presLayoutVars>
      </dgm:prSet>
      <dgm:spPr/>
    </dgm:pt>
    <dgm:pt modelId="{53A1B975-E434-498A-951F-A0D6DF066D38}" type="pres">
      <dgm:prSet presAssocID="{29A8D646-5CD9-4B53-B92D-390248D38FD2}" presName="bracket" presStyleLbl="parChTrans1D1" presStyleIdx="0" presStyleCnt="5"/>
      <dgm:spPr/>
    </dgm:pt>
    <dgm:pt modelId="{A7352B0A-9A3B-46CB-BD91-328932AE703E}" type="pres">
      <dgm:prSet presAssocID="{29A8D646-5CD9-4B53-B92D-390248D38FD2}" presName="spH" presStyleCnt="0"/>
      <dgm:spPr/>
    </dgm:pt>
    <dgm:pt modelId="{E4156F34-1750-45C0-A6F6-E8DA8B475444}" type="pres">
      <dgm:prSet presAssocID="{29A8D646-5CD9-4B53-B92D-390248D38FD2}" presName="desTx" presStyleLbl="node1" presStyleIdx="0" presStyleCnt="5">
        <dgm:presLayoutVars>
          <dgm:bulletEnabled val="1"/>
        </dgm:presLayoutVars>
      </dgm:prSet>
      <dgm:spPr/>
    </dgm:pt>
    <dgm:pt modelId="{05FDC5EA-7E47-4581-94C6-6D3D0EE58385}" type="pres">
      <dgm:prSet presAssocID="{BDFD8374-ED0E-4D99-8C64-B23096C59456}" presName="spV" presStyleCnt="0"/>
      <dgm:spPr/>
    </dgm:pt>
    <dgm:pt modelId="{539E6F33-842B-41B7-9341-A1DF748C4CD7}" type="pres">
      <dgm:prSet presAssocID="{A84CCB98-D27F-46FA-9CE7-467D4A7B0393}" presName="linNode" presStyleCnt="0"/>
      <dgm:spPr/>
    </dgm:pt>
    <dgm:pt modelId="{84E9C969-319F-46B8-8ACC-2864ED6AB866}" type="pres">
      <dgm:prSet presAssocID="{A84CCB98-D27F-46FA-9CE7-467D4A7B0393}" presName="parTx" presStyleLbl="revTx" presStyleIdx="1" presStyleCnt="5">
        <dgm:presLayoutVars>
          <dgm:chMax val="1"/>
          <dgm:bulletEnabled val="1"/>
        </dgm:presLayoutVars>
      </dgm:prSet>
      <dgm:spPr/>
    </dgm:pt>
    <dgm:pt modelId="{B858A6EF-1B03-4A6B-B36D-E274984F5219}" type="pres">
      <dgm:prSet presAssocID="{A84CCB98-D27F-46FA-9CE7-467D4A7B0393}" presName="bracket" presStyleLbl="parChTrans1D1" presStyleIdx="1" presStyleCnt="5"/>
      <dgm:spPr/>
    </dgm:pt>
    <dgm:pt modelId="{A1276758-487C-4230-9E3A-3E0E04513520}" type="pres">
      <dgm:prSet presAssocID="{A84CCB98-D27F-46FA-9CE7-467D4A7B0393}" presName="spH" presStyleCnt="0"/>
      <dgm:spPr/>
    </dgm:pt>
    <dgm:pt modelId="{A39E2D7D-9E58-4467-B1BA-E4436FA80158}" type="pres">
      <dgm:prSet presAssocID="{A84CCB98-D27F-46FA-9CE7-467D4A7B0393}" presName="desTx" presStyleLbl="node1" presStyleIdx="1" presStyleCnt="5">
        <dgm:presLayoutVars>
          <dgm:bulletEnabled val="1"/>
        </dgm:presLayoutVars>
      </dgm:prSet>
      <dgm:spPr/>
    </dgm:pt>
    <dgm:pt modelId="{173110BE-A496-4B0B-BB4B-0285E8D1ABC4}" type="pres">
      <dgm:prSet presAssocID="{247AADA0-D322-427B-8B07-C0A7FB884743}" presName="spV" presStyleCnt="0"/>
      <dgm:spPr/>
    </dgm:pt>
    <dgm:pt modelId="{DD22398D-048D-493E-9BD2-BE0A296745B6}" type="pres">
      <dgm:prSet presAssocID="{96E1F5E7-E383-4B78-8F83-58125E5B93F3}" presName="linNode" presStyleCnt="0"/>
      <dgm:spPr/>
    </dgm:pt>
    <dgm:pt modelId="{812F3CFB-952C-4E9A-8BE4-51B9165C38A4}" type="pres">
      <dgm:prSet presAssocID="{96E1F5E7-E383-4B78-8F83-58125E5B93F3}" presName="parTx" presStyleLbl="revTx" presStyleIdx="2" presStyleCnt="5">
        <dgm:presLayoutVars>
          <dgm:chMax val="1"/>
          <dgm:bulletEnabled val="1"/>
        </dgm:presLayoutVars>
      </dgm:prSet>
      <dgm:spPr/>
    </dgm:pt>
    <dgm:pt modelId="{7500852D-D1F8-4198-8541-59143FFA8E7D}" type="pres">
      <dgm:prSet presAssocID="{96E1F5E7-E383-4B78-8F83-58125E5B93F3}" presName="bracket" presStyleLbl="parChTrans1D1" presStyleIdx="2" presStyleCnt="5"/>
      <dgm:spPr/>
    </dgm:pt>
    <dgm:pt modelId="{E60457D1-D95C-4CB1-ABB3-88C739789E0E}" type="pres">
      <dgm:prSet presAssocID="{96E1F5E7-E383-4B78-8F83-58125E5B93F3}" presName="spH" presStyleCnt="0"/>
      <dgm:spPr/>
    </dgm:pt>
    <dgm:pt modelId="{D0C3E6E5-D609-40DA-B9AB-CAB8730EEF76}" type="pres">
      <dgm:prSet presAssocID="{96E1F5E7-E383-4B78-8F83-58125E5B93F3}" presName="desTx" presStyleLbl="node1" presStyleIdx="2" presStyleCnt="5">
        <dgm:presLayoutVars>
          <dgm:bulletEnabled val="1"/>
        </dgm:presLayoutVars>
      </dgm:prSet>
      <dgm:spPr/>
    </dgm:pt>
    <dgm:pt modelId="{7577AF4E-6211-4F92-ADBC-49990D3FBDA1}" type="pres">
      <dgm:prSet presAssocID="{91869276-2859-4E51-B365-FB6B70D43292}" presName="spV" presStyleCnt="0"/>
      <dgm:spPr/>
    </dgm:pt>
    <dgm:pt modelId="{F633C1D2-6C23-4DB7-9F6C-29A6C5A12FAC}" type="pres">
      <dgm:prSet presAssocID="{2AC9F7E5-B182-4BA9-AB23-1BED302F6771}" presName="linNode" presStyleCnt="0"/>
      <dgm:spPr/>
    </dgm:pt>
    <dgm:pt modelId="{36D722E0-9CC6-4061-8365-19C5C28B55BF}" type="pres">
      <dgm:prSet presAssocID="{2AC9F7E5-B182-4BA9-AB23-1BED302F6771}" presName="parTx" presStyleLbl="revTx" presStyleIdx="3" presStyleCnt="5">
        <dgm:presLayoutVars>
          <dgm:chMax val="1"/>
          <dgm:bulletEnabled val="1"/>
        </dgm:presLayoutVars>
      </dgm:prSet>
      <dgm:spPr/>
    </dgm:pt>
    <dgm:pt modelId="{C25F5742-A85A-4F55-9379-C48CCF34DCE3}" type="pres">
      <dgm:prSet presAssocID="{2AC9F7E5-B182-4BA9-AB23-1BED302F6771}" presName="bracket" presStyleLbl="parChTrans1D1" presStyleIdx="3" presStyleCnt="5"/>
      <dgm:spPr/>
    </dgm:pt>
    <dgm:pt modelId="{D448B9E4-9CA3-4AEF-A8EF-727567E2C8E0}" type="pres">
      <dgm:prSet presAssocID="{2AC9F7E5-B182-4BA9-AB23-1BED302F6771}" presName="spH" presStyleCnt="0"/>
      <dgm:spPr/>
    </dgm:pt>
    <dgm:pt modelId="{1A7DE9BD-9660-4F9C-ACF1-4209060A5086}" type="pres">
      <dgm:prSet presAssocID="{2AC9F7E5-B182-4BA9-AB23-1BED302F6771}" presName="desTx" presStyleLbl="node1" presStyleIdx="3" presStyleCnt="5">
        <dgm:presLayoutVars>
          <dgm:bulletEnabled val="1"/>
        </dgm:presLayoutVars>
      </dgm:prSet>
      <dgm:spPr/>
    </dgm:pt>
    <dgm:pt modelId="{6EB63760-11DD-4EA7-839D-685AA64C44FB}" type="pres">
      <dgm:prSet presAssocID="{F3F9EBB1-9981-4E1D-97C5-BCA7644888FD}" presName="spV" presStyleCnt="0"/>
      <dgm:spPr/>
    </dgm:pt>
    <dgm:pt modelId="{53D31803-1237-4066-84CF-B1E56E678C24}" type="pres">
      <dgm:prSet presAssocID="{65E4375A-07EF-4F4C-873C-1B7840A8DDDA}" presName="linNode" presStyleCnt="0"/>
      <dgm:spPr/>
    </dgm:pt>
    <dgm:pt modelId="{A33E26C4-15EB-4CBC-8F7B-A107E8A8FDCD}" type="pres">
      <dgm:prSet presAssocID="{65E4375A-07EF-4F4C-873C-1B7840A8DDDA}" presName="parTx" presStyleLbl="revTx" presStyleIdx="4" presStyleCnt="5">
        <dgm:presLayoutVars>
          <dgm:chMax val="1"/>
          <dgm:bulletEnabled val="1"/>
        </dgm:presLayoutVars>
      </dgm:prSet>
      <dgm:spPr/>
    </dgm:pt>
    <dgm:pt modelId="{117460AA-FC3B-4614-B4D3-9392B21B9F71}" type="pres">
      <dgm:prSet presAssocID="{65E4375A-07EF-4F4C-873C-1B7840A8DDDA}" presName="bracket" presStyleLbl="parChTrans1D1" presStyleIdx="4" presStyleCnt="5"/>
      <dgm:spPr/>
    </dgm:pt>
    <dgm:pt modelId="{3E39DC82-6D50-4152-84FE-CE35EE310901}" type="pres">
      <dgm:prSet presAssocID="{65E4375A-07EF-4F4C-873C-1B7840A8DDDA}" presName="spH" presStyleCnt="0"/>
      <dgm:spPr/>
    </dgm:pt>
    <dgm:pt modelId="{247D288C-817D-4EB3-B0F1-A7462F2896D4}" type="pres">
      <dgm:prSet presAssocID="{65E4375A-07EF-4F4C-873C-1B7840A8DDDA}" presName="desTx" presStyleLbl="node1" presStyleIdx="4" presStyleCnt="5">
        <dgm:presLayoutVars>
          <dgm:bulletEnabled val="1"/>
        </dgm:presLayoutVars>
      </dgm:prSet>
      <dgm:spPr/>
    </dgm:pt>
  </dgm:ptLst>
  <dgm:cxnLst>
    <dgm:cxn modelId="{56DC3101-B80F-4304-BD73-7C4BE4B2FDC3}" srcId="{AA54A096-EE15-499B-BF7C-6CF5A1D3A021}" destId="{A84CCB98-D27F-46FA-9CE7-467D4A7B0393}" srcOrd="1" destOrd="0" parTransId="{9B45077B-4C21-4994-8B61-DA59FC6842D8}" sibTransId="{247AADA0-D322-427B-8B07-C0A7FB884743}"/>
    <dgm:cxn modelId="{DAD55F04-0DBA-4EEB-9165-BD196E94B7A8}" type="presOf" srcId="{65E4375A-07EF-4F4C-873C-1B7840A8DDDA}" destId="{A33E26C4-15EB-4CBC-8F7B-A107E8A8FDCD}" srcOrd="0" destOrd="0" presId="urn:diagrams.loki3.com/BracketList"/>
    <dgm:cxn modelId="{A87C0F0C-D691-4AB8-B9CD-BC73ADF5AC21}" type="presOf" srcId="{D13D0807-9275-4804-940C-468298DE034B}" destId="{D0C3E6E5-D609-40DA-B9AB-CAB8730EEF76}" srcOrd="0" destOrd="0" presId="urn:diagrams.loki3.com/BracketList"/>
    <dgm:cxn modelId="{FD1E6D33-C2CD-496E-A394-CD338D8F73EC}" type="presOf" srcId="{6841F7ED-3AC7-44B7-B95E-38F0C43053B2}" destId="{A39E2D7D-9E58-4467-B1BA-E4436FA80158}" srcOrd="0" destOrd="0" presId="urn:diagrams.loki3.com/BracketList"/>
    <dgm:cxn modelId="{E2DCA75F-444B-449F-A3AC-1FDB02F3C133}" type="presOf" srcId="{E7D8B40C-79FB-43BE-91FA-C816F346EA51}" destId="{247D288C-817D-4EB3-B0F1-A7462F2896D4}" srcOrd="0" destOrd="0" presId="urn:diagrams.loki3.com/BracketList"/>
    <dgm:cxn modelId="{F593D546-F407-4F36-94A8-814D5831ED6E}" srcId="{AA54A096-EE15-499B-BF7C-6CF5A1D3A021}" destId="{96E1F5E7-E383-4B78-8F83-58125E5B93F3}" srcOrd="2" destOrd="0" parTransId="{04A191D8-6414-42A4-B463-CA29038703C2}" sibTransId="{91869276-2859-4E51-B365-FB6B70D43292}"/>
    <dgm:cxn modelId="{38B5E56E-9E76-4984-B374-96AC2A3385F0}" srcId="{2AC9F7E5-B182-4BA9-AB23-1BED302F6771}" destId="{033EACAA-A2ED-4347-915E-A6D242F0FBFC}" srcOrd="1" destOrd="0" parTransId="{14AC3020-EFC7-4DBE-A29B-816D2FBF8065}" sibTransId="{7B24DDFB-FD14-4965-9299-C7A60E536CFD}"/>
    <dgm:cxn modelId="{0CF63170-323C-4BAD-A8C1-701E1C83C687}" type="presOf" srcId="{29A8D646-5CD9-4B53-B92D-390248D38FD2}" destId="{0F59991C-F761-47A5-8E86-F1FD3658AA53}" srcOrd="0" destOrd="0" presId="urn:diagrams.loki3.com/BracketList"/>
    <dgm:cxn modelId="{F2F9D972-CAEB-41EF-8E3E-4CCB7763C49E}" srcId="{65E4375A-07EF-4F4C-873C-1B7840A8DDDA}" destId="{E35204D2-59F2-4BA9-9CB0-AD7FDE0F5C85}" srcOrd="1" destOrd="0" parTransId="{30D11C30-CBBB-40BC-8759-72B6319683E6}" sibTransId="{11B21410-83CC-4866-9AA4-AD4F3E7186DA}"/>
    <dgm:cxn modelId="{C689B856-165D-4DA0-88EB-7D96EA4451D4}" type="presOf" srcId="{96E1F5E7-E383-4B78-8F83-58125E5B93F3}" destId="{812F3CFB-952C-4E9A-8BE4-51B9165C38A4}" srcOrd="0" destOrd="0" presId="urn:diagrams.loki3.com/BracketList"/>
    <dgm:cxn modelId="{87014C77-4B84-4EAE-A097-26D98ADB7345}" type="presOf" srcId="{85FD071D-DE09-45DC-BD61-B80DAC8F4C42}" destId="{E4156F34-1750-45C0-A6F6-E8DA8B475444}" srcOrd="0" destOrd="0" presId="urn:diagrams.loki3.com/BracketList"/>
    <dgm:cxn modelId="{4E83AD57-AA64-4163-A83F-CAA60A303516}" srcId="{A84CCB98-D27F-46FA-9CE7-467D4A7B0393}" destId="{6841F7ED-3AC7-44B7-B95E-38F0C43053B2}" srcOrd="0" destOrd="0" parTransId="{F8BC4404-DDB9-4C17-9D1F-8BFD85687E96}" sibTransId="{5C002339-3197-49DD-9A9E-45FA17962345}"/>
    <dgm:cxn modelId="{034E9184-1D98-436F-B843-13B5ACCDFE32}" type="presOf" srcId="{E35204D2-59F2-4BA9-9CB0-AD7FDE0F5C85}" destId="{247D288C-817D-4EB3-B0F1-A7462F2896D4}" srcOrd="0" destOrd="1" presId="urn:diagrams.loki3.com/BracketList"/>
    <dgm:cxn modelId="{666DEA85-4604-49BB-AABF-8DD2EBDE1516}" srcId="{65E4375A-07EF-4F4C-873C-1B7840A8DDDA}" destId="{E7D8B40C-79FB-43BE-91FA-C816F346EA51}" srcOrd="0" destOrd="0" parTransId="{467B8EE2-7D11-4C34-ACD3-D73D34D6C618}" sibTransId="{52BBE904-A51F-419B-A18D-D88315B8B9DE}"/>
    <dgm:cxn modelId="{0914C186-6C7B-432D-96F7-65B60BDBFFA0}" type="presOf" srcId="{F1E8D9CC-CC65-44F5-B88E-8FB9B095BAD5}" destId="{1A7DE9BD-9660-4F9C-ACF1-4209060A5086}" srcOrd="0" destOrd="0" presId="urn:diagrams.loki3.com/BracketList"/>
    <dgm:cxn modelId="{1FF7E58B-E759-49E6-922C-FFA648703EC0}" srcId="{96E1F5E7-E383-4B78-8F83-58125E5B93F3}" destId="{57BBE07F-5F3E-4440-8F03-27B9438D1784}" srcOrd="1" destOrd="0" parTransId="{0B39D66B-28C1-4CD7-8770-A1309BBF5686}" sibTransId="{D9EC2C24-D518-4435-8AE8-CEF52D58A722}"/>
    <dgm:cxn modelId="{90B58D98-73A5-491F-87A7-9CFB2219190B}" type="presOf" srcId="{AA54A096-EE15-499B-BF7C-6CF5A1D3A021}" destId="{F5528644-92A9-4022-91FE-04782F52E486}" srcOrd="0" destOrd="0" presId="urn:diagrams.loki3.com/BracketList"/>
    <dgm:cxn modelId="{AB359FA4-AFBF-43A1-BDCE-CD4A32A38D2E}" type="presOf" srcId="{DB63B6FA-44D5-4315-B7D1-27194EC64B64}" destId="{E4156F34-1750-45C0-A6F6-E8DA8B475444}" srcOrd="0" destOrd="1" presId="urn:diagrams.loki3.com/BracketList"/>
    <dgm:cxn modelId="{FE6E5AA7-7C02-4928-9B8E-DDCF178179BE}" type="presOf" srcId="{A84CCB98-D27F-46FA-9CE7-467D4A7B0393}" destId="{84E9C969-319F-46B8-8ACC-2864ED6AB866}" srcOrd="0" destOrd="0" presId="urn:diagrams.loki3.com/BracketList"/>
    <dgm:cxn modelId="{15F3F7AA-48FD-4376-BE8E-1D7206C4B446}" type="presOf" srcId="{2AC9F7E5-B182-4BA9-AB23-1BED302F6771}" destId="{36D722E0-9CC6-4061-8365-19C5C28B55BF}" srcOrd="0" destOrd="0" presId="urn:diagrams.loki3.com/BracketList"/>
    <dgm:cxn modelId="{A4B410AE-0395-4AD2-894F-C6991158AFF6}" srcId="{2AC9F7E5-B182-4BA9-AB23-1BED302F6771}" destId="{F1E8D9CC-CC65-44F5-B88E-8FB9B095BAD5}" srcOrd="0" destOrd="0" parTransId="{F59126DA-8184-4258-AEC0-644F1042975F}" sibTransId="{B2F128EC-E511-4743-A6D8-1CD705EAD854}"/>
    <dgm:cxn modelId="{74A043B0-71E3-412A-9B10-692896F57A55}" srcId="{AA54A096-EE15-499B-BF7C-6CF5A1D3A021}" destId="{2AC9F7E5-B182-4BA9-AB23-1BED302F6771}" srcOrd="3" destOrd="0" parTransId="{4D216DCA-71DB-46FB-BA2E-B2EA0E60617B}" sibTransId="{F3F9EBB1-9981-4E1D-97C5-BCA7644888FD}"/>
    <dgm:cxn modelId="{3DA890C1-4FD2-4247-89E5-FE881966FD33}" type="presOf" srcId="{57BBE07F-5F3E-4440-8F03-27B9438D1784}" destId="{D0C3E6E5-D609-40DA-B9AB-CAB8730EEF76}" srcOrd="0" destOrd="1" presId="urn:diagrams.loki3.com/BracketList"/>
    <dgm:cxn modelId="{5C4AB8CE-0D0E-4245-8A9F-B7F838FB8F3D}" srcId="{29A8D646-5CD9-4B53-B92D-390248D38FD2}" destId="{DB63B6FA-44D5-4315-B7D1-27194EC64B64}" srcOrd="1" destOrd="0" parTransId="{7105CBCB-CDF5-4456-B907-D1103F0028B8}" sibTransId="{15ACFAE7-7A09-470E-98DD-8AFD62CED0EE}"/>
    <dgm:cxn modelId="{B52A90D4-86B4-4CB4-A215-BFA36803A691}" srcId="{AA54A096-EE15-499B-BF7C-6CF5A1D3A021}" destId="{65E4375A-07EF-4F4C-873C-1B7840A8DDDA}" srcOrd="4" destOrd="0" parTransId="{AB89FA15-291E-4218-896A-0F4310A94BC7}" sibTransId="{F225FC3A-1938-42EE-842D-1CD1DABC5CA8}"/>
    <dgm:cxn modelId="{4CFF2ED5-9DE3-4323-9D73-BB96DBFC01FF}" type="presOf" srcId="{C2C61B96-7E03-4AD4-85D8-9D7A5E651685}" destId="{A39E2D7D-9E58-4467-B1BA-E4436FA80158}" srcOrd="0" destOrd="1" presId="urn:diagrams.loki3.com/BracketList"/>
    <dgm:cxn modelId="{90EB2ADA-E248-4380-A5A4-337C3114645C}" srcId="{96E1F5E7-E383-4B78-8F83-58125E5B93F3}" destId="{D13D0807-9275-4804-940C-468298DE034B}" srcOrd="0" destOrd="0" parTransId="{C21A214D-1E1E-494A-B433-60E45A0642F1}" sibTransId="{FBCDB1A2-8957-4FC3-B8EB-7A14A6E3668F}"/>
    <dgm:cxn modelId="{5F966EE6-A0A6-48C7-90F5-928A95AD577D}" type="presOf" srcId="{033EACAA-A2ED-4347-915E-A6D242F0FBFC}" destId="{1A7DE9BD-9660-4F9C-ACF1-4209060A5086}" srcOrd="0" destOrd="1" presId="urn:diagrams.loki3.com/BracketList"/>
    <dgm:cxn modelId="{14F83BEA-4D94-4778-B93A-09F3973FD330}" srcId="{AA54A096-EE15-499B-BF7C-6CF5A1D3A021}" destId="{29A8D646-5CD9-4B53-B92D-390248D38FD2}" srcOrd="0" destOrd="0" parTransId="{33545EF7-2514-4D10-92CF-B0A9EB56822D}" sibTransId="{BDFD8374-ED0E-4D99-8C64-B23096C59456}"/>
    <dgm:cxn modelId="{F40BB1F4-C85A-4226-A63E-E147EE5C98E6}" srcId="{A84CCB98-D27F-46FA-9CE7-467D4A7B0393}" destId="{C2C61B96-7E03-4AD4-85D8-9D7A5E651685}" srcOrd="1" destOrd="0" parTransId="{8F0C0C01-DE95-4C4C-8D62-06B1AC4490E8}" sibTransId="{4EE298F3-D7DE-4BD0-BA6E-D4DF1D6D4D6B}"/>
    <dgm:cxn modelId="{98C160F8-EEA8-42DD-BD4E-C4745CA6543B}" srcId="{29A8D646-5CD9-4B53-B92D-390248D38FD2}" destId="{85FD071D-DE09-45DC-BD61-B80DAC8F4C42}" srcOrd="0" destOrd="0" parTransId="{11D0F7ED-E880-41D9-A7D3-EEAE5A5C67AB}" sibTransId="{F9E0C793-C45D-47A2-BDAB-DCA050EF7097}"/>
    <dgm:cxn modelId="{A07FFB03-454D-4BF0-BD1C-F5D39B98F603}" type="presParOf" srcId="{F5528644-92A9-4022-91FE-04782F52E486}" destId="{AD282969-80C4-46B2-B163-185B588D1125}" srcOrd="0" destOrd="0" presId="urn:diagrams.loki3.com/BracketList"/>
    <dgm:cxn modelId="{E2C03F7B-89AC-40DF-9C49-BB904F6DB5D0}" type="presParOf" srcId="{AD282969-80C4-46B2-B163-185B588D1125}" destId="{0F59991C-F761-47A5-8E86-F1FD3658AA53}" srcOrd="0" destOrd="0" presId="urn:diagrams.loki3.com/BracketList"/>
    <dgm:cxn modelId="{12354728-47A2-41B4-A02B-793F6BBD7874}" type="presParOf" srcId="{AD282969-80C4-46B2-B163-185B588D1125}" destId="{53A1B975-E434-498A-951F-A0D6DF066D38}" srcOrd="1" destOrd="0" presId="urn:diagrams.loki3.com/BracketList"/>
    <dgm:cxn modelId="{106F0C21-ECD4-4A94-9F1E-959570A36A13}" type="presParOf" srcId="{AD282969-80C4-46B2-B163-185B588D1125}" destId="{A7352B0A-9A3B-46CB-BD91-328932AE703E}" srcOrd="2" destOrd="0" presId="urn:diagrams.loki3.com/BracketList"/>
    <dgm:cxn modelId="{163FD6B0-1A3E-480C-80F3-BE12314C1573}" type="presParOf" srcId="{AD282969-80C4-46B2-B163-185B588D1125}" destId="{E4156F34-1750-45C0-A6F6-E8DA8B475444}" srcOrd="3" destOrd="0" presId="urn:diagrams.loki3.com/BracketList"/>
    <dgm:cxn modelId="{0BA6D436-372B-4F27-9058-E44B02743C2C}" type="presParOf" srcId="{F5528644-92A9-4022-91FE-04782F52E486}" destId="{05FDC5EA-7E47-4581-94C6-6D3D0EE58385}" srcOrd="1" destOrd="0" presId="urn:diagrams.loki3.com/BracketList"/>
    <dgm:cxn modelId="{68382DF2-7672-4681-944D-F6F664EFE681}" type="presParOf" srcId="{F5528644-92A9-4022-91FE-04782F52E486}" destId="{539E6F33-842B-41B7-9341-A1DF748C4CD7}" srcOrd="2" destOrd="0" presId="urn:diagrams.loki3.com/BracketList"/>
    <dgm:cxn modelId="{D93998A7-5EA9-40B8-81DD-4BD1BE0EB06C}" type="presParOf" srcId="{539E6F33-842B-41B7-9341-A1DF748C4CD7}" destId="{84E9C969-319F-46B8-8ACC-2864ED6AB866}" srcOrd="0" destOrd="0" presId="urn:diagrams.loki3.com/BracketList"/>
    <dgm:cxn modelId="{87703460-D178-4AB2-8EAD-4F9AFB9B995E}" type="presParOf" srcId="{539E6F33-842B-41B7-9341-A1DF748C4CD7}" destId="{B858A6EF-1B03-4A6B-B36D-E274984F5219}" srcOrd="1" destOrd="0" presId="urn:diagrams.loki3.com/BracketList"/>
    <dgm:cxn modelId="{5F32A508-8EEC-47E1-9AAB-13657786F5DF}" type="presParOf" srcId="{539E6F33-842B-41B7-9341-A1DF748C4CD7}" destId="{A1276758-487C-4230-9E3A-3E0E04513520}" srcOrd="2" destOrd="0" presId="urn:diagrams.loki3.com/BracketList"/>
    <dgm:cxn modelId="{53112EE2-ED20-42C2-8325-C945D4496621}" type="presParOf" srcId="{539E6F33-842B-41B7-9341-A1DF748C4CD7}" destId="{A39E2D7D-9E58-4467-B1BA-E4436FA80158}" srcOrd="3" destOrd="0" presId="urn:diagrams.loki3.com/BracketList"/>
    <dgm:cxn modelId="{1510224B-4461-4637-8A6E-605BA1231AB9}" type="presParOf" srcId="{F5528644-92A9-4022-91FE-04782F52E486}" destId="{173110BE-A496-4B0B-BB4B-0285E8D1ABC4}" srcOrd="3" destOrd="0" presId="urn:diagrams.loki3.com/BracketList"/>
    <dgm:cxn modelId="{2667698A-2B62-4F3A-B7F8-8CF06AE4E6BB}" type="presParOf" srcId="{F5528644-92A9-4022-91FE-04782F52E486}" destId="{DD22398D-048D-493E-9BD2-BE0A296745B6}" srcOrd="4" destOrd="0" presId="urn:diagrams.loki3.com/BracketList"/>
    <dgm:cxn modelId="{D5E44330-A7FF-4AD7-A24C-87FC95D42C6F}" type="presParOf" srcId="{DD22398D-048D-493E-9BD2-BE0A296745B6}" destId="{812F3CFB-952C-4E9A-8BE4-51B9165C38A4}" srcOrd="0" destOrd="0" presId="urn:diagrams.loki3.com/BracketList"/>
    <dgm:cxn modelId="{5D7313BE-C6FA-4595-BCC9-772F3EABD28A}" type="presParOf" srcId="{DD22398D-048D-493E-9BD2-BE0A296745B6}" destId="{7500852D-D1F8-4198-8541-59143FFA8E7D}" srcOrd="1" destOrd="0" presId="urn:diagrams.loki3.com/BracketList"/>
    <dgm:cxn modelId="{DEB855ED-3BE2-444D-9900-291E6C9CA726}" type="presParOf" srcId="{DD22398D-048D-493E-9BD2-BE0A296745B6}" destId="{E60457D1-D95C-4CB1-ABB3-88C739789E0E}" srcOrd="2" destOrd="0" presId="urn:diagrams.loki3.com/BracketList"/>
    <dgm:cxn modelId="{4383502A-D41D-4DDB-B785-B9A6002494A3}" type="presParOf" srcId="{DD22398D-048D-493E-9BD2-BE0A296745B6}" destId="{D0C3E6E5-D609-40DA-B9AB-CAB8730EEF76}" srcOrd="3" destOrd="0" presId="urn:diagrams.loki3.com/BracketList"/>
    <dgm:cxn modelId="{C1E1C4C1-596F-4ED4-A35B-1EC070C66A5C}" type="presParOf" srcId="{F5528644-92A9-4022-91FE-04782F52E486}" destId="{7577AF4E-6211-4F92-ADBC-49990D3FBDA1}" srcOrd="5" destOrd="0" presId="urn:diagrams.loki3.com/BracketList"/>
    <dgm:cxn modelId="{E7EBF28A-6A29-45DA-A7F5-23B874DCB111}" type="presParOf" srcId="{F5528644-92A9-4022-91FE-04782F52E486}" destId="{F633C1D2-6C23-4DB7-9F6C-29A6C5A12FAC}" srcOrd="6" destOrd="0" presId="urn:diagrams.loki3.com/BracketList"/>
    <dgm:cxn modelId="{1E3A7855-7A09-4102-8B6E-D9FAA8BBFB35}" type="presParOf" srcId="{F633C1D2-6C23-4DB7-9F6C-29A6C5A12FAC}" destId="{36D722E0-9CC6-4061-8365-19C5C28B55BF}" srcOrd="0" destOrd="0" presId="urn:diagrams.loki3.com/BracketList"/>
    <dgm:cxn modelId="{CB73E5FC-319F-4797-ABF4-C30A2408606F}" type="presParOf" srcId="{F633C1D2-6C23-4DB7-9F6C-29A6C5A12FAC}" destId="{C25F5742-A85A-4F55-9379-C48CCF34DCE3}" srcOrd="1" destOrd="0" presId="urn:diagrams.loki3.com/BracketList"/>
    <dgm:cxn modelId="{6BD7C1A3-0CCB-489C-A0D3-4F3FE4F80D4E}" type="presParOf" srcId="{F633C1D2-6C23-4DB7-9F6C-29A6C5A12FAC}" destId="{D448B9E4-9CA3-4AEF-A8EF-727567E2C8E0}" srcOrd="2" destOrd="0" presId="urn:diagrams.loki3.com/BracketList"/>
    <dgm:cxn modelId="{4FD629B1-017E-4B88-B0DF-F3B0D4F3B5ED}" type="presParOf" srcId="{F633C1D2-6C23-4DB7-9F6C-29A6C5A12FAC}" destId="{1A7DE9BD-9660-4F9C-ACF1-4209060A5086}" srcOrd="3" destOrd="0" presId="urn:diagrams.loki3.com/BracketList"/>
    <dgm:cxn modelId="{A8C74ACC-7720-4E5F-A97B-C382C34BDFCE}" type="presParOf" srcId="{F5528644-92A9-4022-91FE-04782F52E486}" destId="{6EB63760-11DD-4EA7-839D-685AA64C44FB}" srcOrd="7" destOrd="0" presId="urn:diagrams.loki3.com/BracketList"/>
    <dgm:cxn modelId="{842F08BB-E251-42F2-9AEA-D93083D4B24F}" type="presParOf" srcId="{F5528644-92A9-4022-91FE-04782F52E486}" destId="{53D31803-1237-4066-84CF-B1E56E678C24}" srcOrd="8" destOrd="0" presId="urn:diagrams.loki3.com/BracketList"/>
    <dgm:cxn modelId="{2D36C831-7BA0-4668-B03A-D28A2A3F7598}" type="presParOf" srcId="{53D31803-1237-4066-84CF-B1E56E678C24}" destId="{A33E26C4-15EB-4CBC-8F7B-A107E8A8FDCD}" srcOrd="0" destOrd="0" presId="urn:diagrams.loki3.com/BracketList"/>
    <dgm:cxn modelId="{8AA26684-DFE2-48CA-B6F3-B7C3334FF960}" type="presParOf" srcId="{53D31803-1237-4066-84CF-B1E56E678C24}" destId="{117460AA-FC3B-4614-B4D3-9392B21B9F71}" srcOrd="1" destOrd="0" presId="urn:diagrams.loki3.com/BracketList"/>
    <dgm:cxn modelId="{24FD3453-DF25-4720-8374-D937B326438B}" type="presParOf" srcId="{53D31803-1237-4066-84CF-B1E56E678C24}" destId="{3E39DC82-6D50-4152-84FE-CE35EE310901}" srcOrd="2" destOrd="0" presId="urn:diagrams.loki3.com/BracketList"/>
    <dgm:cxn modelId="{241ACC22-308C-4A94-A41B-9BFE3E36DCE7}" type="presParOf" srcId="{53D31803-1237-4066-84CF-B1E56E678C24}" destId="{247D288C-817D-4EB3-B0F1-A7462F2896D4}"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C59CDD-8DA2-4333-86AD-DF9A638CFB60}"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F4B354FA-4EFB-48EF-827F-5B46B810F1D8}">
      <dgm:prSet phldrT="[Text]" custT="1"/>
      <dgm:spPr/>
      <dgm:t>
        <a:bodyPr/>
        <a:lstStyle/>
        <a:p>
          <a:r>
            <a:rPr lang="en-US" sz="2000" dirty="0">
              <a:latin typeface="Cambria" panose="02040503050406030204" pitchFamily="18" charset="0"/>
              <a:ea typeface="Cambria" panose="02040503050406030204" pitchFamily="18" charset="0"/>
            </a:rPr>
            <a:t>The Fixed Charges component of tariff under both Sec. 62 and recently concluded Sec. 63 bids is substantially high.</a:t>
          </a:r>
          <a:endParaRPr lang="en-US" sz="2000" dirty="0"/>
        </a:p>
      </dgm:t>
    </dgm:pt>
    <dgm:pt modelId="{589B9827-6BD4-44BA-9597-87CC1A238A40}" type="parTrans" cxnId="{69D3A20B-57A1-496B-AEE8-BAE2579CB0BE}">
      <dgm:prSet/>
      <dgm:spPr/>
      <dgm:t>
        <a:bodyPr/>
        <a:lstStyle/>
        <a:p>
          <a:endParaRPr lang="en-US" sz="2800"/>
        </a:p>
      </dgm:t>
    </dgm:pt>
    <dgm:pt modelId="{EC11B7BD-B8BE-4809-BCDC-04065990F51F}" type="sibTrans" cxnId="{69D3A20B-57A1-496B-AEE8-BAE2579CB0BE}">
      <dgm:prSet/>
      <dgm:spPr/>
      <dgm:t>
        <a:bodyPr/>
        <a:lstStyle/>
        <a:p>
          <a:endParaRPr lang="en-US" sz="2800"/>
        </a:p>
      </dgm:t>
    </dgm:pt>
    <dgm:pt modelId="{E202C603-2997-4FF6-B03B-6A5637238656}">
      <dgm:prSet custT="1"/>
      <dgm:spPr/>
      <dgm:t>
        <a:bodyPr/>
        <a:lstStyle/>
        <a:p>
          <a:r>
            <a:rPr lang="en-US" sz="2000" dirty="0">
              <a:latin typeface="Cambria" panose="02040503050406030204" pitchFamily="18" charset="0"/>
              <a:ea typeface="Cambria" panose="02040503050406030204" pitchFamily="18" charset="0"/>
            </a:rPr>
            <a:t>Cost of fuel pertaining to infirm power not allowed to be scheduled prior to trial run shall get capitalized and further increase the Fixed Charge component of tariff  perpetually for the entire tenure of the PPA.</a:t>
          </a:r>
        </a:p>
      </dgm:t>
    </dgm:pt>
    <dgm:pt modelId="{BC82E976-0BB5-43B8-A97F-367198659A28}" type="parTrans" cxnId="{5B9CC6EC-C61B-457F-A38C-1D93D9948DA8}">
      <dgm:prSet/>
      <dgm:spPr/>
      <dgm:t>
        <a:bodyPr/>
        <a:lstStyle/>
        <a:p>
          <a:endParaRPr lang="en-US" sz="2800"/>
        </a:p>
      </dgm:t>
    </dgm:pt>
    <dgm:pt modelId="{096D1A31-A1D2-496E-9E45-2527907174B6}" type="sibTrans" cxnId="{5B9CC6EC-C61B-457F-A38C-1D93D9948DA8}">
      <dgm:prSet/>
      <dgm:spPr/>
      <dgm:t>
        <a:bodyPr/>
        <a:lstStyle/>
        <a:p>
          <a:endParaRPr lang="en-US" sz="2800"/>
        </a:p>
      </dgm:t>
    </dgm:pt>
    <dgm:pt modelId="{846F9621-75BD-491D-B337-FB5147C5EAA8}">
      <dgm:prSet custT="1"/>
      <dgm:spPr/>
      <dgm:t>
        <a:bodyPr/>
        <a:lstStyle/>
        <a:p>
          <a:r>
            <a:rPr lang="en-US" sz="2000" dirty="0">
              <a:latin typeface="Cambria" panose="02040503050406030204" pitchFamily="18" charset="0"/>
              <a:ea typeface="Cambria" panose="02040503050406030204" pitchFamily="18" charset="0"/>
            </a:rPr>
            <a:t>Will make Sec. 63 projects unviable as such cost of infirm power generation is not factored in the bids of concluded Sec. 63 PPAs.</a:t>
          </a:r>
        </a:p>
      </dgm:t>
    </dgm:pt>
    <dgm:pt modelId="{10FE8B10-8A76-4737-9140-A811891B2BC8}" type="parTrans" cxnId="{EE9ED530-B37B-4FD8-B939-5A56DEE18911}">
      <dgm:prSet/>
      <dgm:spPr/>
      <dgm:t>
        <a:bodyPr/>
        <a:lstStyle/>
        <a:p>
          <a:endParaRPr lang="en-US" sz="2800"/>
        </a:p>
      </dgm:t>
    </dgm:pt>
    <dgm:pt modelId="{FF0784EE-067D-4069-AB9A-583E7367E88D}" type="sibTrans" cxnId="{EE9ED530-B37B-4FD8-B939-5A56DEE18911}">
      <dgm:prSet/>
      <dgm:spPr/>
      <dgm:t>
        <a:bodyPr/>
        <a:lstStyle/>
        <a:p>
          <a:endParaRPr lang="en-US" sz="2800"/>
        </a:p>
      </dgm:t>
    </dgm:pt>
    <dgm:pt modelId="{B3361C9A-741E-4CD9-9D9F-35DA96B3B693}">
      <dgm:prSet custT="1"/>
      <dgm:spPr/>
      <dgm:t>
        <a:bodyPr/>
        <a:lstStyle/>
        <a:p>
          <a:r>
            <a:rPr lang="en-US" sz="2000" dirty="0">
              <a:latin typeface="Cambria" panose="02040503050406030204" pitchFamily="18" charset="0"/>
              <a:ea typeface="Cambria" panose="02040503050406030204" pitchFamily="18" charset="0"/>
            </a:rPr>
            <a:t>Hon’ble CERC recently vide Order dated 28.10.2024 in 388/MP/2024 in case of NUPPL, has extended the 1 year period for injection of infirm power stipulated under IEGC, 2023 by a further 6 months owing to non-completion of trial run activities.</a:t>
          </a:r>
        </a:p>
      </dgm:t>
    </dgm:pt>
    <dgm:pt modelId="{9EBA963A-1895-40E6-B378-4BDD0F095E54}" type="parTrans" cxnId="{D35BEEEB-7086-4B8C-8E70-5A93AE9782C7}">
      <dgm:prSet/>
      <dgm:spPr/>
      <dgm:t>
        <a:bodyPr/>
        <a:lstStyle/>
        <a:p>
          <a:endParaRPr lang="en-US" sz="2800"/>
        </a:p>
      </dgm:t>
    </dgm:pt>
    <dgm:pt modelId="{C25A6339-7E6E-4F0E-9A35-280AB92071A1}" type="sibTrans" cxnId="{D35BEEEB-7086-4B8C-8E70-5A93AE9782C7}">
      <dgm:prSet/>
      <dgm:spPr/>
      <dgm:t>
        <a:bodyPr/>
        <a:lstStyle/>
        <a:p>
          <a:endParaRPr lang="en-US" sz="2800"/>
        </a:p>
      </dgm:t>
    </dgm:pt>
    <dgm:pt modelId="{C74D3A0F-F2DE-4065-A11A-3A858E36469F}">
      <dgm:prSet custT="1"/>
      <dgm:spPr/>
      <dgm:t>
        <a:bodyPr/>
        <a:lstStyle/>
        <a:p>
          <a:r>
            <a:rPr lang="en-US" sz="2000" dirty="0">
              <a:latin typeface="Cambria" panose="02040503050406030204" pitchFamily="18" charset="0"/>
              <a:ea typeface="Cambria" panose="02040503050406030204" pitchFamily="18" charset="0"/>
            </a:rPr>
            <a:t>If power is not scheduled for such long period of 1 to 1.5 years, it will add to capital cost significantly thus increasing consumer tariff.</a:t>
          </a:r>
        </a:p>
      </dgm:t>
    </dgm:pt>
    <dgm:pt modelId="{7453827B-0205-477C-BBEF-BE09F0974165}" type="parTrans" cxnId="{9FE75FDC-E698-43D2-A1FF-0D71DAC94C55}">
      <dgm:prSet/>
      <dgm:spPr/>
      <dgm:t>
        <a:bodyPr/>
        <a:lstStyle/>
        <a:p>
          <a:endParaRPr lang="en-US" sz="2800"/>
        </a:p>
      </dgm:t>
    </dgm:pt>
    <dgm:pt modelId="{2904B1D3-183A-40B3-A1A4-C344761DA558}" type="sibTrans" cxnId="{9FE75FDC-E698-43D2-A1FF-0D71DAC94C55}">
      <dgm:prSet/>
      <dgm:spPr/>
      <dgm:t>
        <a:bodyPr/>
        <a:lstStyle/>
        <a:p>
          <a:endParaRPr lang="en-US" sz="2800"/>
        </a:p>
      </dgm:t>
    </dgm:pt>
    <dgm:pt modelId="{1FF77204-08F6-4772-84AB-888AD475D4A9}" type="pres">
      <dgm:prSet presAssocID="{FAC59CDD-8DA2-4333-86AD-DF9A638CFB60}" presName="linear" presStyleCnt="0">
        <dgm:presLayoutVars>
          <dgm:animLvl val="lvl"/>
          <dgm:resizeHandles val="exact"/>
        </dgm:presLayoutVars>
      </dgm:prSet>
      <dgm:spPr/>
    </dgm:pt>
    <dgm:pt modelId="{8B2BDC6C-DAFA-42B5-97E5-D67C84585812}" type="pres">
      <dgm:prSet presAssocID="{F4B354FA-4EFB-48EF-827F-5B46B810F1D8}" presName="parentText" presStyleLbl="node1" presStyleIdx="0" presStyleCnt="5">
        <dgm:presLayoutVars>
          <dgm:chMax val="0"/>
          <dgm:bulletEnabled val="1"/>
        </dgm:presLayoutVars>
      </dgm:prSet>
      <dgm:spPr/>
    </dgm:pt>
    <dgm:pt modelId="{0A6B6F79-5453-4365-80AA-1E6910E97F0B}" type="pres">
      <dgm:prSet presAssocID="{EC11B7BD-B8BE-4809-BCDC-04065990F51F}" presName="spacer" presStyleCnt="0"/>
      <dgm:spPr/>
    </dgm:pt>
    <dgm:pt modelId="{4DEB1C79-7E84-4908-A90C-9DC0701FF1FF}" type="pres">
      <dgm:prSet presAssocID="{E202C603-2997-4FF6-B03B-6A5637238656}" presName="parentText" presStyleLbl="node1" presStyleIdx="1" presStyleCnt="5">
        <dgm:presLayoutVars>
          <dgm:chMax val="0"/>
          <dgm:bulletEnabled val="1"/>
        </dgm:presLayoutVars>
      </dgm:prSet>
      <dgm:spPr/>
    </dgm:pt>
    <dgm:pt modelId="{A26EE6FE-13A4-4F0F-97B7-70057C16B657}" type="pres">
      <dgm:prSet presAssocID="{096D1A31-A1D2-496E-9E45-2527907174B6}" presName="spacer" presStyleCnt="0"/>
      <dgm:spPr/>
    </dgm:pt>
    <dgm:pt modelId="{EE601D64-4ECF-4C21-8EF4-9500D8E6A320}" type="pres">
      <dgm:prSet presAssocID="{846F9621-75BD-491D-B337-FB5147C5EAA8}" presName="parentText" presStyleLbl="node1" presStyleIdx="2" presStyleCnt="5">
        <dgm:presLayoutVars>
          <dgm:chMax val="0"/>
          <dgm:bulletEnabled val="1"/>
        </dgm:presLayoutVars>
      </dgm:prSet>
      <dgm:spPr/>
    </dgm:pt>
    <dgm:pt modelId="{DC368AF6-EAFB-48A4-9FD7-7FE481C4F956}" type="pres">
      <dgm:prSet presAssocID="{FF0784EE-067D-4069-AB9A-583E7367E88D}" presName="spacer" presStyleCnt="0"/>
      <dgm:spPr/>
    </dgm:pt>
    <dgm:pt modelId="{475E06C0-1635-4E0F-A53D-3BB7460B24AA}" type="pres">
      <dgm:prSet presAssocID="{B3361C9A-741E-4CD9-9D9F-35DA96B3B693}" presName="parentText" presStyleLbl="node1" presStyleIdx="3" presStyleCnt="5">
        <dgm:presLayoutVars>
          <dgm:chMax val="0"/>
          <dgm:bulletEnabled val="1"/>
        </dgm:presLayoutVars>
      </dgm:prSet>
      <dgm:spPr/>
    </dgm:pt>
    <dgm:pt modelId="{3B99660B-F2F3-449E-92E4-9229161B8AA6}" type="pres">
      <dgm:prSet presAssocID="{C25A6339-7E6E-4F0E-9A35-280AB92071A1}" presName="spacer" presStyleCnt="0"/>
      <dgm:spPr/>
    </dgm:pt>
    <dgm:pt modelId="{04322F17-BEA4-460E-A9FC-9967B20BE3F5}" type="pres">
      <dgm:prSet presAssocID="{C74D3A0F-F2DE-4065-A11A-3A858E36469F}" presName="parentText" presStyleLbl="node1" presStyleIdx="4" presStyleCnt="5">
        <dgm:presLayoutVars>
          <dgm:chMax val="0"/>
          <dgm:bulletEnabled val="1"/>
        </dgm:presLayoutVars>
      </dgm:prSet>
      <dgm:spPr/>
    </dgm:pt>
  </dgm:ptLst>
  <dgm:cxnLst>
    <dgm:cxn modelId="{69D3A20B-57A1-496B-AEE8-BAE2579CB0BE}" srcId="{FAC59CDD-8DA2-4333-86AD-DF9A638CFB60}" destId="{F4B354FA-4EFB-48EF-827F-5B46B810F1D8}" srcOrd="0" destOrd="0" parTransId="{589B9827-6BD4-44BA-9597-87CC1A238A40}" sibTransId="{EC11B7BD-B8BE-4809-BCDC-04065990F51F}"/>
    <dgm:cxn modelId="{77B82824-C8E1-4F20-BB9B-A435E6E2F6AB}" type="presOf" srcId="{F4B354FA-4EFB-48EF-827F-5B46B810F1D8}" destId="{8B2BDC6C-DAFA-42B5-97E5-D67C84585812}" srcOrd="0" destOrd="0" presId="urn:microsoft.com/office/officeart/2005/8/layout/vList2"/>
    <dgm:cxn modelId="{EE9ED530-B37B-4FD8-B939-5A56DEE18911}" srcId="{FAC59CDD-8DA2-4333-86AD-DF9A638CFB60}" destId="{846F9621-75BD-491D-B337-FB5147C5EAA8}" srcOrd="2" destOrd="0" parTransId="{10FE8B10-8A76-4737-9140-A811891B2BC8}" sibTransId="{FF0784EE-067D-4069-AB9A-583E7367E88D}"/>
    <dgm:cxn modelId="{A4C7FD37-302C-46AF-B740-8DDA763C29C2}" type="presOf" srcId="{C74D3A0F-F2DE-4065-A11A-3A858E36469F}" destId="{04322F17-BEA4-460E-A9FC-9967B20BE3F5}" srcOrd="0" destOrd="0" presId="urn:microsoft.com/office/officeart/2005/8/layout/vList2"/>
    <dgm:cxn modelId="{3DCBE640-7AC9-4226-AB40-16A42EFABD9D}" type="presOf" srcId="{846F9621-75BD-491D-B337-FB5147C5EAA8}" destId="{EE601D64-4ECF-4C21-8EF4-9500D8E6A320}" srcOrd="0" destOrd="0" presId="urn:microsoft.com/office/officeart/2005/8/layout/vList2"/>
    <dgm:cxn modelId="{0AEE604B-9111-4605-8313-939C372DC8F0}" type="presOf" srcId="{FAC59CDD-8DA2-4333-86AD-DF9A638CFB60}" destId="{1FF77204-08F6-4772-84AB-888AD475D4A9}" srcOrd="0" destOrd="0" presId="urn:microsoft.com/office/officeart/2005/8/layout/vList2"/>
    <dgm:cxn modelId="{9FE75FDC-E698-43D2-A1FF-0D71DAC94C55}" srcId="{FAC59CDD-8DA2-4333-86AD-DF9A638CFB60}" destId="{C74D3A0F-F2DE-4065-A11A-3A858E36469F}" srcOrd="4" destOrd="0" parTransId="{7453827B-0205-477C-BBEF-BE09F0974165}" sibTransId="{2904B1D3-183A-40B3-A1A4-C344761DA558}"/>
    <dgm:cxn modelId="{8FDD76DC-2EA5-4C46-BEFD-AAB55D23D93D}" type="presOf" srcId="{E202C603-2997-4FF6-B03B-6A5637238656}" destId="{4DEB1C79-7E84-4908-A90C-9DC0701FF1FF}" srcOrd="0" destOrd="0" presId="urn:microsoft.com/office/officeart/2005/8/layout/vList2"/>
    <dgm:cxn modelId="{D35BEEEB-7086-4B8C-8E70-5A93AE9782C7}" srcId="{FAC59CDD-8DA2-4333-86AD-DF9A638CFB60}" destId="{B3361C9A-741E-4CD9-9D9F-35DA96B3B693}" srcOrd="3" destOrd="0" parTransId="{9EBA963A-1895-40E6-B378-4BDD0F095E54}" sibTransId="{C25A6339-7E6E-4F0E-9A35-280AB92071A1}"/>
    <dgm:cxn modelId="{5B9CC6EC-C61B-457F-A38C-1D93D9948DA8}" srcId="{FAC59CDD-8DA2-4333-86AD-DF9A638CFB60}" destId="{E202C603-2997-4FF6-B03B-6A5637238656}" srcOrd="1" destOrd="0" parTransId="{BC82E976-0BB5-43B8-A97F-367198659A28}" sibTransId="{096D1A31-A1D2-496E-9E45-2527907174B6}"/>
    <dgm:cxn modelId="{EAA06FF3-925D-4C08-BB78-A25EBB4420C5}" type="presOf" srcId="{B3361C9A-741E-4CD9-9D9F-35DA96B3B693}" destId="{475E06C0-1635-4E0F-A53D-3BB7460B24AA}" srcOrd="0" destOrd="0" presId="urn:microsoft.com/office/officeart/2005/8/layout/vList2"/>
    <dgm:cxn modelId="{DAAD379D-C8E3-4F91-9DC8-C0B6535BBB8C}" type="presParOf" srcId="{1FF77204-08F6-4772-84AB-888AD475D4A9}" destId="{8B2BDC6C-DAFA-42B5-97E5-D67C84585812}" srcOrd="0" destOrd="0" presId="urn:microsoft.com/office/officeart/2005/8/layout/vList2"/>
    <dgm:cxn modelId="{8F4B34B4-0FE5-4F9A-830A-C384C111A3CD}" type="presParOf" srcId="{1FF77204-08F6-4772-84AB-888AD475D4A9}" destId="{0A6B6F79-5453-4365-80AA-1E6910E97F0B}" srcOrd="1" destOrd="0" presId="urn:microsoft.com/office/officeart/2005/8/layout/vList2"/>
    <dgm:cxn modelId="{239AD315-FDBB-4800-A855-EF5A380978C8}" type="presParOf" srcId="{1FF77204-08F6-4772-84AB-888AD475D4A9}" destId="{4DEB1C79-7E84-4908-A90C-9DC0701FF1FF}" srcOrd="2" destOrd="0" presId="urn:microsoft.com/office/officeart/2005/8/layout/vList2"/>
    <dgm:cxn modelId="{F74A44F0-78FA-48E6-A3AF-8802E1C616F4}" type="presParOf" srcId="{1FF77204-08F6-4772-84AB-888AD475D4A9}" destId="{A26EE6FE-13A4-4F0F-97B7-70057C16B657}" srcOrd="3" destOrd="0" presId="urn:microsoft.com/office/officeart/2005/8/layout/vList2"/>
    <dgm:cxn modelId="{EDD498F9-0FB2-4351-AB9F-59E3441CEB1E}" type="presParOf" srcId="{1FF77204-08F6-4772-84AB-888AD475D4A9}" destId="{EE601D64-4ECF-4C21-8EF4-9500D8E6A320}" srcOrd="4" destOrd="0" presId="urn:microsoft.com/office/officeart/2005/8/layout/vList2"/>
    <dgm:cxn modelId="{772FFAE5-CBEE-4D37-8CEE-D95DD84DA3E8}" type="presParOf" srcId="{1FF77204-08F6-4772-84AB-888AD475D4A9}" destId="{DC368AF6-EAFB-48A4-9FD7-7FE481C4F956}" srcOrd="5" destOrd="0" presId="urn:microsoft.com/office/officeart/2005/8/layout/vList2"/>
    <dgm:cxn modelId="{4F6C3151-162A-4738-BD6B-77BC461B2913}" type="presParOf" srcId="{1FF77204-08F6-4772-84AB-888AD475D4A9}" destId="{475E06C0-1635-4E0F-A53D-3BB7460B24AA}" srcOrd="6" destOrd="0" presId="urn:microsoft.com/office/officeart/2005/8/layout/vList2"/>
    <dgm:cxn modelId="{34C8B52E-4B96-482B-A682-9E46E97D1FA6}" type="presParOf" srcId="{1FF77204-08F6-4772-84AB-888AD475D4A9}" destId="{3B99660B-F2F3-449E-92E4-9229161B8AA6}" srcOrd="7" destOrd="0" presId="urn:microsoft.com/office/officeart/2005/8/layout/vList2"/>
    <dgm:cxn modelId="{8E684A23-656D-45F4-BDC1-BF9FE0D8BA6A}" type="presParOf" srcId="{1FF77204-08F6-4772-84AB-888AD475D4A9}" destId="{04322F17-BEA4-460E-A9FC-9967B20BE3F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9991C-F761-47A5-8E86-F1FD3658AA53}">
      <dsp:nvSpPr>
        <dsp:cNvPr id="0" name=""/>
        <dsp:cNvSpPr/>
      </dsp:nvSpPr>
      <dsp:spPr>
        <a:xfrm>
          <a:off x="5277" y="327089"/>
          <a:ext cx="2699650" cy="37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b="1" kern="1200" dirty="0">
              <a:latin typeface="Cambria" panose="02040503050406030204" pitchFamily="18" charset="0"/>
              <a:ea typeface="Cambria" panose="02040503050406030204" pitchFamily="18" charset="0"/>
            </a:rPr>
            <a:t>PPA 2005</a:t>
          </a:r>
        </a:p>
      </dsp:txBody>
      <dsp:txXfrm>
        <a:off x="5277" y="327089"/>
        <a:ext cx="2699650" cy="376200"/>
      </dsp:txXfrm>
    </dsp:sp>
    <dsp:sp modelId="{53A1B975-E434-498A-951F-A0D6DF066D38}">
      <dsp:nvSpPr>
        <dsp:cNvPr id="0" name=""/>
        <dsp:cNvSpPr/>
      </dsp:nvSpPr>
      <dsp:spPr>
        <a:xfrm>
          <a:off x="2704928" y="162502"/>
          <a:ext cx="539930" cy="705375"/>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156F34-1750-45C0-A6F6-E8DA8B475444}">
      <dsp:nvSpPr>
        <dsp:cNvPr id="0" name=""/>
        <dsp:cNvSpPr/>
      </dsp:nvSpPr>
      <dsp:spPr>
        <a:xfrm>
          <a:off x="3460830" y="162502"/>
          <a:ext cx="7343048" cy="705375"/>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a:latin typeface="Cambria" panose="02040503050406030204" pitchFamily="18" charset="0"/>
              <a:ea typeface="Cambria" panose="02040503050406030204" pitchFamily="18" charset="0"/>
            </a:rPr>
            <a:t>Injection of infirm power prior to COD allowed without restriction.</a:t>
          </a:r>
          <a:endParaRPr lang="en-US" sz="1900" b="1" kern="1200" dirty="0">
            <a:latin typeface="Cambria" panose="02040503050406030204" pitchFamily="18" charset="0"/>
            <a:ea typeface="Cambria" panose="02040503050406030204" pitchFamily="18" charset="0"/>
          </a:endParaRPr>
        </a:p>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To be paid at Energy Charge Rate.</a:t>
          </a:r>
        </a:p>
      </dsp:txBody>
      <dsp:txXfrm>
        <a:off x="3460830" y="162502"/>
        <a:ext cx="7343048" cy="705375"/>
      </dsp:txXfrm>
    </dsp:sp>
    <dsp:sp modelId="{84E9C969-319F-46B8-8ACC-2864ED6AB866}">
      <dsp:nvSpPr>
        <dsp:cNvPr id="0" name=""/>
        <dsp:cNvSpPr/>
      </dsp:nvSpPr>
      <dsp:spPr>
        <a:xfrm>
          <a:off x="5277" y="1230183"/>
          <a:ext cx="2699650" cy="37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b="1" kern="1200" dirty="0">
              <a:latin typeface="Cambria" panose="02040503050406030204" pitchFamily="18" charset="0"/>
              <a:ea typeface="Cambria" panose="02040503050406030204" pitchFamily="18" charset="0"/>
            </a:rPr>
            <a:t>DSM 2009</a:t>
          </a:r>
          <a:endParaRPr lang="en-US" sz="1900" kern="1200" dirty="0">
            <a:latin typeface="Cambria" panose="02040503050406030204" pitchFamily="18" charset="0"/>
            <a:ea typeface="Cambria" panose="02040503050406030204" pitchFamily="18" charset="0"/>
          </a:endParaRPr>
        </a:p>
      </dsp:txBody>
      <dsp:txXfrm>
        <a:off x="5277" y="1230183"/>
        <a:ext cx="2699650" cy="376200"/>
      </dsp:txXfrm>
    </dsp:sp>
    <dsp:sp modelId="{B858A6EF-1B03-4A6B-B36D-E274984F5219}">
      <dsp:nvSpPr>
        <dsp:cNvPr id="0" name=""/>
        <dsp:cNvSpPr/>
      </dsp:nvSpPr>
      <dsp:spPr>
        <a:xfrm>
          <a:off x="2704928" y="936277"/>
          <a:ext cx="539930" cy="964012"/>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9E2D7D-9E58-4467-B1BA-E4436FA80158}">
      <dsp:nvSpPr>
        <dsp:cNvPr id="0" name=""/>
        <dsp:cNvSpPr/>
      </dsp:nvSpPr>
      <dsp:spPr>
        <a:xfrm>
          <a:off x="3460830" y="936277"/>
          <a:ext cx="7343048" cy="96401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Injection of infirm power prior to COD allowed without restriction.</a:t>
          </a:r>
        </a:p>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To be paid at Charges for Deviation subject to cap of Rs. 1.65 </a:t>
          </a:r>
          <a:r>
            <a:rPr lang="en-US" sz="1900" kern="1200" dirty="0" err="1">
              <a:latin typeface="Cambria" panose="02040503050406030204" pitchFamily="18" charset="0"/>
              <a:ea typeface="Cambria" panose="02040503050406030204" pitchFamily="18" charset="0"/>
            </a:rPr>
            <a:t>pu</a:t>
          </a:r>
          <a:r>
            <a:rPr lang="en-US" sz="1900" kern="1200" dirty="0">
              <a:latin typeface="Cambria" panose="02040503050406030204" pitchFamily="18" charset="0"/>
              <a:ea typeface="Cambria" panose="02040503050406030204" pitchFamily="18" charset="0"/>
            </a:rPr>
            <a:t> for coal based TPP.</a:t>
          </a:r>
        </a:p>
      </dsp:txBody>
      <dsp:txXfrm>
        <a:off x="3460830" y="936277"/>
        <a:ext cx="7343048" cy="964012"/>
      </dsp:txXfrm>
    </dsp:sp>
    <dsp:sp modelId="{812F3CFB-952C-4E9A-8BE4-51B9165C38A4}">
      <dsp:nvSpPr>
        <dsp:cNvPr id="0" name=""/>
        <dsp:cNvSpPr/>
      </dsp:nvSpPr>
      <dsp:spPr>
        <a:xfrm>
          <a:off x="5277" y="2262596"/>
          <a:ext cx="2699650" cy="37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b="1" kern="1200" dirty="0">
              <a:latin typeface="Cambria" panose="02040503050406030204" pitchFamily="18" charset="0"/>
              <a:ea typeface="Cambria" panose="02040503050406030204" pitchFamily="18" charset="0"/>
            </a:rPr>
            <a:t>DSM 2014</a:t>
          </a:r>
        </a:p>
      </dsp:txBody>
      <dsp:txXfrm>
        <a:off x="5277" y="2262596"/>
        <a:ext cx="2699650" cy="376200"/>
      </dsp:txXfrm>
    </dsp:sp>
    <dsp:sp modelId="{7500852D-D1F8-4198-8541-59143FFA8E7D}">
      <dsp:nvSpPr>
        <dsp:cNvPr id="0" name=""/>
        <dsp:cNvSpPr/>
      </dsp:nvSpPr>
      <dsp:spPr>
        <a:xfrm>
          <a:off x="2704928" y="1968689"/>
          <a:ext cx="539930" cy="964012"/>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C3E6E5-D609-40DA-B9AB-CAB8730EEF76}">
      <dsp:nvSpPr>
        <dsp:cNvPr id="0" name=""/>
        <dsp:cNvSpPr/>
      </dsp:nvSpPr>
      <dsp:spPr>
        <a:xfrm>
          <a:off x="3460830" y="1968689"/>
          <a:ext cx="7343048" cy="96401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Injection of infirm power prior to COD allowed without restriction.</a:t>
          </a:r>
        </a:p>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To be paid at Charges for Deviation subject to cap of Rs. 1.78 </a:t>
          </a:r>
          <a:r>
            <a:rPr lang="en-US" sz="1900" kern="1200" dirty="0" err="1">
              <a:latin typeface="Cambria" panose="02040503050406030204" pitchFamily="18" charset="0"/>
              <a:ea typeface="Cambria" panose="02040503050406030204" pitchFamily="18" charset="0"/>
            </a:rPr>
            <a:t>pu</a:t>
          </a:r>
          <a:r>
            <a:rPr lang="en-US" sz="1900" kern="1200" dirty="0">
              <a:latin typeface="Cambria" panose="02040503050406030204" pitchFamily="18" charset="0"/>
              <a:ea typeface="Cambria" panose="02040503050406030204" pitchFamily="18" charset="0"/>
            </a:rPr>
            <a:t> for coal based TPP.</a:t>
          </a:r>
        </a:p>
      </dsp:txBody>
      <dsp:txXfrm>
        <a:off x="3460830" y="1968689"/>
        <a:ext cx="7343048" cy="964012"/>
      </dsp:txXfrm>
    </dsp:sp>
    <dsp:sp modelId="{36D722E0-9CC6-4061-8365-19C5C28B55BF}">
      <dsp:nvSpPr>
        <dsp:cNvPr id="0" name=""/>
        <dsp:cNvSpPr/>
      </dsp:nvSpPr>
      <dsp:spPr>
        <a:xfrm>
          <a:off x="5277" y="3295008"/>
          <a:ext cx="2699650" cy="37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b="1" kern="1200" dirty="0">
              <a:latin typeface="Cambria" panose="02040503050406030204" pitchFamily="18" charset="0"/>
              <a:ea typeface="Cambria" panose="02040503050406030204" pitchFamily="18" charset="0"/>
            </a:rPr>
            <a:t>DSM 2022 </a:t>
          </a:r>
        </a:p>
      </dsp:txBody>
      <dsp:txXfrm>
        <a:off x="5277" y="3295008"/>
        <a:ext cx="2699650" cy="376200"/>
      </dsp:txXfrm>
    </dsp:sp>
    <dsp:sp modelId="{C25F5742-A85A-4F55-9379-C48CCF34DCE3}">
      <dsp:nvSpPr>
        <dsp:cNvPr id="0" name=""/>
        <dsp:cNvSpPr/>
      </dsp:nvSpPr>
      <dsp:spPr>
        <a:xfrm>
          <a:off x="2704928" y="3001102"/>
          <a:ext cx="539930" cy="964012"/>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7DE9BD-9660-4F9C-ACF1-4209060A5086}">
      <dsp:nvSpPr>
        <dsp:cNvPr id="0" name=""/>
        <dsp:cNvSpPr/>
      </dsp:nvSpPr>
      <dsp:spPr>
        <a:xfrm>
          <a:off x="3460830" y="3001102"/>
          <a:ext cx="7343048" cy="964012"/>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Injection of infirm power prior to COD allowed without restriction vide </a:t>
          </a:r>
          <a:r>
            <a:rPr lang="en-US" sz="1900" kern="1200" dirty="0" err="1">
              <a:latin typeface="Cambria" panose="02040503050406030204" pitchFamily="18" charset="0"/>
              <a:ea typeface="Cambria" panose="02040503050406030204" pitchFamily="18" charset="0"/>
            </a:rPr>
            <a:t>suo</a:t>
          </a:r>
          <a:r>
            <a:rPr lang="en-US" sz="1900" kern="1200" dirty="0">
              <a:latin typeface="Cambria" panose="02040503050406030204" pitchFamily="18" charset="0"/>
              <a:ea typeface="Cambria" panose="02040503050406030204" pitchFamily="18" charset="0"/>
            </a:rPr>
            <a:t>-motu order dated 06.02.2023.</a:t>
          </a:r>
        </a:p>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To be paid at applicable DSM rates.</a:t>
          </a:r>
        </a:p>
      </dsp:txBody>
      <dsp:txXfrm>
        <a:off x="3460830" y="3001102"/>
        <a:ext cx="7343048" cy="964012"/>
      </dsp:txXfrm>
    </dsp:sp>
    <dsp:sp modelId="{A33E26C4-15EB-4CBC-8F7B-A107E8A8FDCD}">
      <dsp:nvSpPr>
        <dsp:cNvPr id="0" name=""/>
        <dsp:cNvSpPr/>
      </dsp:nvSpPr>
      <dsp:spPr>
        <a:xfrm>
          <a:off x="5277" y="4456739"/>
          <a:ext cx="2699650" cy="376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48260" rIns="135128" bIns="48260" numCol="1" spcCol="1270" anchor="ctr" anchorCtr="0">
          <a:noAutofit/>
        </a:bodyPr>
        <a:lstStyle/>
        <a:p>
          <a:pPr marL="0" lvl="0" indent="0" algn="r" defTabSz="844550">
            <a:lnSpc>
              <a:spcPct val="90000"/>
            </a:lnSpc>
            <a:spcBef>
              <a:spcPct val="0"/>
            </a:spcBef>
            <a:spcAft>
              <a:spcPct val="35000"/>
            </a:spcAft>
            <a:buNone/>
          </a:pPr>
          <a:r>
            <a:rPr lang="en-US" sz="1900" b="1" kern="1200" dirty="0">
              <a:latin typeface="Cambria" panose="02040503050406030204" pitchFamily="18" charset="0"/>
              <a:ea typeface="Cambria" panose="02040503050406030204" pitchFamily="18" charset="0"/>
            </a:rPr>
            <a:t>DSM 2024</a:t>
          </a:r>
        </a:p>
      </dsp:txBody>
      <dsp:txXfrm>
        <a:off x="5277" y="4456739"/>
        <a:ext cx="2699650" cy="376200"/>
      </dsp:txXfrm>
    </dsp:sp>
    <dsp:sp modelId="{117460AA-FC3B-4614-B4D3-9392B21B9F71}">
      <dsp:nvSpPr>
        <dsp:cNvPr id="0" name=""/>
        <dsp:cNvSpPr/>
      </dsp:nvSpPr>
      <dsp:spPr>
        <a:xfrm>
          <a:off x="2704928" y="4033514"/>
          <a:ext cx="539930" cy="1222650"/>
        </a:xfrm>
        <a:prstGeom prst="leftBrace">
          <a:avLst>
            <a:gd name="adj1" fmla="val 35000"/>
            <a:gd name="adj2" fmla="val 5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7D288C-817D-4EB3-B0F1-A7462F2896D4}">
      <dsp:nvSpPr>
        <dsp:cNvPr id="0" name=""/>
        <dsp:cNvSpPr/>
      </dsp:nvSpPr>
      <dsp:spPr>
        <a:xfrm>
          <a:off x="3460830" y="4033514"/>
          <a:ext cx="7343048" cy="122265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solidFill>
                <a:srgbClr val="FF0000"/>
              </a:solidFill>
              <a:latin typeface="Cambria" panose="02040503050406030204" pitchFamily="18" charset="0"/>
              <a:ea typeface="Cambria" panose="02040503050406030204" pitchFamily="18" charset="0"/>
            </a:rPr>
            <a:t>Infirm power </a:t>
          </a:r>
          <a:r>
            <a:rPr lang="en-US" sz="1900" b="1" kern="1200" dirty="0">
              <a:solidFill>
                <a:srgbClr val="FF0000"/>
              </a:solidFill>
              <a:latin typeface="Cambria" panose="02040503050406030204" pitchFamily="18" charset="0"/>
              <a:ea typeface="Cambria" panose="02040503050406030204" pitchFamily="18" charset="0"/>
            </a:rPr>
            <a:t>NOT</a:t>
          </a:r>
          <a:r>
            <a:rPr lang="en-US" sz="1900" kern="1200" dirty="0">
              <a:solidFill>
                <a:srgbClr val="FF0000"/>
              </a:solidFill>
              <a:latin typeface="Cambria" panose="02040503050406030204" pitchFamily="18" charset="0"/>
              <a:ea typeface="Cambria" panose="02040503050406030204" pitchFamily="18" charset="0"/>
            </a:rPr>
            <a:t> permitted to be scheduled </a:t>
          </a:r>
          <a:r>
            <a:rPr lang="en-US" sz="1900" b="1" kern="1200" dirty="0">
              <a:solidFill>
                <a:srgbClr val="FF0000"/>
              </a:solidFill>
              <a:latin typeface="Cambria" panose="02040503050406030204" pitchFamily="18" charset="0"/>
              <a:ea typeface="Cambria" panose="02040503050406030204" pitchFamily="18" charset="0"/>
            </a:rPr>
            <a:t>prior</a:t>
          </a:r>
          <a:r>
            <a:rPr lang="en-US" sz="1900" kern="1200" dirty="0">
              <a:solidFill>
                <a:srgbClr val="FF0000"/>
              </a:solidFill>
              <a:latin typeface="Cambria" panose="02040503050406030204" pitchFamily="18" charset="0"/>
              <a:ea typeface="Cambria" panose="02040503050406030204" pitchFamily="18" charset="0"/>
            </a:rPr>
            <a:t> to trial run and injected at </a:t>
          </a:r>
          <a:r>
            <a:rPr lang="en-US" sz="1900" b="1" kern="1200" dirty="0">
              <a:solidFill>
                <a:srgbClr val="FF0000"/>
              </a:solidFill>
              <a:latin typeface="Cambria" panose="02040503050406030204" pitchFamily="18" charset="0"/>
              <a:ea typeface="Cambria" panose="02040503050406030204" pitchFamily="18" charset="0"/>
            </a:rPr>
            <a:t>ZERO</a:t>
          </a:r>
          <a:r>
            <a:rPr lang="en-US" sz="1900" kern="1200" dirty="0">
              <a:solidFill>
                <a:srgbClr val="FF0000"/>
              </a:solidFill>
              <a:latin typeface="Cambria" panose="02040503050406030204" pitchFamily="18" charset="0"/>
              <a:ea typeface="Cambria" panose="02040503050406030204" pitchFamily="18" charset="0"/>
            </a:rPr>
            <a:t> rate.</a:t>
          </a:r>
        </a:p>
        <a:p>
          <a:pPr marL="171450" lvl="1" indent="-171450" algn="l" defTabSz="844550">
            <a:lnSpc>
              <a:spcPct val="90000"/>
            </a:lnSpc>
            <a:spcBef>
              <a:spcPct val="0"/>
            </a:spcBef>
            <a:spcAft>
              <a:spcPct val="15000"/>
            </a:spcAft>
            <a:buChar char="•"/>
          </a:pPr>
          <a:r>
            <a:rPr lang="en-US" sz="1900" kern="1200" dirty="0">
              <a:latin typeface="Cambria" panose="02040503050406030204" pitchFamily="18" charset="0"/>
              <a:ea typeface="Cambria" panose="02040503050406030204" pitchFamily="18" charset="0"/>
            </a:rPr>
            <a:t> Post trial run infirm power is allowed to be scheduled and paid at DSM rates.</a:t>
          </a:r>
        </a:p>
      </dsp:txBody>
      <dsp:txXfrm>
        <a:off x="3460830" y="4033514"/>
        <a:ext cx="7343048" cy="1222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BDC6C-DAFA-42B5-97E5-D67C84585812}">
      <dsp:nvSpPr>
        <dsp:cNvPr id="0" name=""/>
        <dsp:cNvSpPr/>
      </dsp:nvSpPr>
      <dsp:spPr>
        <a:xfrm>
          <a:off x="0" y="790"/>
          <a:ext cx="11649855" cy="106908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mbria" panose="02040503050406030204" pitchFamily="18" charset="0"/>
              <a:ea typeface="Cambria" panose="02040503050406030204" pitchFamily="18" charset="0"/>
            </a:rPr>
            <a:t>The Fixed Charges component of tariff under both Sec. 62 and recently concluded Sec. 63 bids is substantially high.</a:t>
          </a:r>
          <a:endParaRPr lang="en-US" sz="2000" kern="1200" dirty="0"/>
        </a:p>
      </dsp:txBody>
      <dsp:txXfrm>
        <a:off x="52189" y="52979"/>
        <a:ext cx="11545477" cy="964709"/>
      </dsp:txXfrm>
    </dsp:sp>
    <dsp:sp modelId="{4DEB1C79-7E84-4908-A90C-9DC0701FF1FF}">
      <dsp:nvSpPr>
        <dsp:cNvPr id="0" name=""/>
        <dsp:cNvSpPr/>
      </dsp:nvSpPr>
      <dsp:spPr>
        <a:xfrm>
          <a:off x="0" y="1127477"/>
          <a:ext cx="11649855" cy="106908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mbria" panose="02040503050406030204" pitchFamily="18" charset="0"/>
              <a:ea typeface="Cambria" panose="02040503050406030204" pitchFamily="18" charset="0"/>
            </a:rPr>
            <a:t>Cost of fuel pertaining to infirm power not allowed to be scheduled prior to trial run shall get capitalized and further increase the Fixed Charge component of tariff  perpetually for the entire tenure of the PPA.</a:t>
          </a:r>
        </a:p>
      </dsp:txBody>
      <dsp:txXfrm>
        <a:off x="52189" y="1179666"/>
        <a:ext cx="11545477" cy="964709"/>
      </dsp:txXfrm>
    </dsp:sp>
    <dsp:sp modelId="{EE601D64-4ECF-4C21-8EF4-9500D8E6A320}">
      <dsp:nvSpPr>
        <dsp:cNvPr id="0" name=""/>
        <dsp:cNvSpPr/>
      </dsp:nvSpPr>
      <dsp:spPr>
        <a:xfrm>
          <a:off x="0" y="2254165"/>
          <a:ext cx="11649855" cy="106908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mbria" panose="02040503050406030204" pitchFamily="18" charset="0"/>
              <a:ea typeface="Cambria" panose="02040503050406030204" pitchFamily="18" charset="0"/>
            </a:rPr>
            <a:t>Will make Sec. 63 projects unviable as such cost of infirm power generation is not factored in the bids of concluded Sec. 63 PPAs.</a:t>
          </a:r>
        </a:p>
      </dsp:txBody>
      <dsp:txXfrm>
        <a:off x="52189" y="2306354"/>
        <a:ext cx="11545477" cy="964709"/>
      </dsp:txXfrm>
    </dsp:sp>
    <dsp:sp modelId="{475E06C0-1635-4E0F-A53D-3BB7460B24AA}">
      <dsp:nvSpPr>
        <dsp:cNvPr id="0" name=""/>
        <dsp:cNvSpPr/>
      </dsp:nvSpPr>
      <dsp:spPr>
        <a:xfrm>
          <a:off x="0" y="3380852"/>
          <a:ext cx="11649855" cy="106908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mbria" panose="02040503050406030204" pitchFamily="18" charset="0"/>
              <a:ea typeface="Cambria" panose="02040503050406030204" pitchFamily="18" charset="0"/>
            </a:rPr>
            <a:t>Hon’ble CERC recently vide Order dated 28.10.2024 in 388/MP/2024 in case of NUPPL, has extended the 1 year period for injection of infirm power stipulated under IEGC, 2023 by a further 6 months owing to non-completion of trial run activities.</a:t>
          </a:r>
        </a:p>
      </dsp:txBody>
      <dsp:txXfrm>
        <a:off x="52189" y="3433041"/>
        <a:ext cx="11545477" cy="964709"/>
      </dsp:txXfrm>
    </dsp:sp>
    <dsp:sp modelId="{04322F17-BEA4-460E-A9FC-9967B20BE3F5}">
      <dsp:nvSpPr>
        <dsp:cNvPr id="0" name=""/>
        <dsp:cNvSpPr/>
      </dsp:nvSpPr>
      <dsp:spPr>
        <a:xfrm>
          <a:off x="0" y="4507540"/>
          <a:ext cx="11649855" cy="106908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mbria" panose="02040503050406030204" pitchFamily="18" charset="0"/>
              <a:ea typeface="Cambria" panose="02040503050406030204" pitchFamily="18" charset="0"/>
            </a:rPr>
            <a:t>If power is not scheduled for such long period of 1 to 1.5 years, it will add to capital cost significantly thus increasing consumer tariff.</a:t>
          </a:r>
        </a:p>
      </dsp:txBody>
      <dsp:txXfrm>
        <a:off x="52189" y="4559729"/>
        <a:ext cx="11545477" cy="964709"/>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717" cy="48059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2775" y="0"/>
            <a:ext cx="3170717" cy="480598"/>
          </a:xfrm>
          <a:prstGeom prst="rect">
            <a:avLst/>
          </a:prstGeom>
        </p:spPr>
        <p:txBody>
          <a:bodyPr vert="horz" lIns="91440" tIns="45720" rIns="91440" bIns="45720" rtlCol="0"/>
          <a:lstStyle>
            <a:lvl1pPr algn="r">
              <a:defRPr sz="1200"/>
            </a:lvl1pPr>
          </a:lstStyle>
          <a:p>
            <a:fld id="{932A8BA4-2EAE-4FD5-9409-A4FE4DF3E5CD}" type="datetimeFigureOut">
              <a:rPr lang="en-US" smtClean="0"/>
              <a:t>1/28/2025</a:t>
            </a:fld>
            <a:endParaRPr lang="en-US"/>
          </a:p>
        </p:txBody>
      </p:sp>
      <p:sp>
        <p:nvSpPr>
          <p:cNvPr id="4" name="Footer Placeholder 3"/>
          <p:cNvSpPr>
            <a:spLocks noGrp="1"/>
          </p:cNvSpPr>
          <p:nvPr>
            <p:ph type="ftr" sz="quarter" idx="2"/>
          </p:nvPr>
        </p:nvSpPr>
        <p:spPr>
          <a:xfrm>
            <a:off x="0" y="9119068"/>
            <a:ext cx="3170717" cy="48059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2775" y="9119068"/>
            <a:ext cx="3170717" cy="480597"/>
          </a:xfrm>
          <a:prstGeom prst="rect">
            <a:avLst/>
          </a:prstGeom>
        </p:spPr>
        <p:txBody>
          <a:bodyPr vert="horz" lIns="91440" tIns="45720" rIns="91440" bIns="45720" rtlCol="0" anchor="b"/>
          <a:lstStyle>
            <a:lvl1pPr algn="r">
              <a:defRPr sz="1200"/>
            </a:lvl1pPr>
          </a:lstStyle>
          <a:p>
            <a:fld id="{2818D336-E70C-44F9-8A93-62552A199257}" type="slidenum">
              <a:rPr lang="en-US" smtClean="0"/>
              <a:t>‹#›</a:t>
            </a:fld>
            <a:endParaRPr lang="en-US"/>
          </a:p>
        </p:txBody>
      </p:sp>
    </p:spTree>
    <p:extLst>
      <p:ext uri="{BB962C8B-B14F-4D97-AF65-F5344CB8AC3E}">
        <p14:creationId xmlns:p14="http://schemas.microsoft.com/office/powerpoint/2010/main" val="22223121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1440" tIns="45720" rIns="91440" bIns="45720" rtlCol="0"/>
          <a:lstStyle>
            <a:lvl1pPr algn="r">
              <a:defRPr sz="1200"/>
            </a:lvl1pPr>
          </a:lstStyle>
          <a:p>
            <a:fld id="{E104E3B2-6CF8-4407-B57B-B1D2004D602D}" type="datetimeFigureOut">
              <a:rPr lang="en-US" smtClean="0"/>
              <a:t>1/28/2025</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3"/>
            <a:ext cx="3169920" cy="48006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3"/>
            <a:ext cx="3169920" cy="480060"/>
          </a:xfrm>
          <a:prstGeom prst="rect">
            <a:avLst/>
          </a:prstGeom>
        </p:spPr>
        <p:txBody>
          <a:bodyPr vert="horz" lIns="91440" tIns="45720" rIns="91440" bIns="45720" rtlCol="0" anchor="b"/>
          <a:lstStyle>
            <a:lvl1pPr algn="r">
              <a:defRPr sz="1200"/>
            </a:lvl1pPr>
          </a:lstStyle>
          <a:p>
            <a:fld id="{545F8659-382D-4259-96E1-0850B278D965}" type="slidenum">
              <a:rPr lang="en-US" smtClean="0"/>
              <a:t>‹#›</a:t>
            </a:fld>
            <a:endParaRPr lang="en-US"/>
          </a:p>
        </p:txBody>
      </p:sp>
    </p:spTree>
    <p:extLst>
      <p:ext uri="{BB962C8B-B14F-4D97-AF65-F5344CB8AC3E}">
        <p14:creationId xmlns:p14="http://schemas.microsoft.com/office/powerpoint/2010/main" val="18040268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0"/>
          </p:nvPr>
        </p:nvSpPr>
        <p:spPr/>
        <p:txBody>
          <a:bodyPr/>
          <a:lstStyle/>
          <a:p>
            <a:fld id="{545F8659-382D-4259-96E1-0850B278D965}" type="slidenum">
              <a:rPr lang="en-US" smtClean="0"/>
              <a:t>1</a:t>
            </a:fld>
            <a:endParaRPr lang="en-US" dirty="0"/>
          </a:p>
        </p:txBody>
      </p:sp>
    </p:spTree>
    <p:extLst>
      <p:ext uri="{BB962C8B-B14F-4D97-AF65-F5344CB8AC3E}">
        <p14:creationId xmlns:p14="http://schemas.microsoft.com/office/powerpoint/2010/main" val="1001171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274068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314262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839044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Front cover">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userDrawn="1"/>
        </p:nvCxnSpPr>
        <p:spPr bwMode="auto">
          <a:xfrm>
            <a:off x="0" y="6555600"/>
            <a:ext cx="121920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cxnSp>
        <p:nvCxnSpPr>
          <p:cNvPr id="37" name="Straight Connector 36"/>
          <p:cNvCxnSpPr/>
          <p:nvPr userDrawn="1"/>
        </p:nvCxnSpPr>
        <p:spPr bwMode="auto">
          <a:xfrm>
            <a:off x="0" y="6555600"/>
            <a:ext cx="12192000" cy="0"/>
          </a:xfrm>
          <a:prstGeom prst="line">
            <a:avLst/>
          </a:prstGeom>
          <a:solidFill>
            <a:schemeClr val="accent1"/>
          </a:solidFill>
          <a:ln w="9525" cap="flat" cmpd="sng" algn="ctr">
            <a:solidFill>
              <a:schemeClr val="bg1"/>
            </a:solidFill>
            <a:prstDash val="solid"/>
            <a:round/>
            <a:headEnd type="none" w="med" len="med"/>
            <a:tailEnd type="none" w="med" len="med"/>
          </a:ln>
          <a:effectLst/>
        </p:spPr>
      </p:cxnSp>
      <p:sp>
        <p:nvSpPr>
          <p:cNvPr id="8" name="Text Placeholder 7"/>
          <p:cNvSpPr>
            <a:spLocks noGrp="1"/>
          </p:cNvSpPr>
          <p:nvPr>
            <p:ph type="body" sz="quarter" idx="10" hasCustomPrompt="1"/>
          </p:nvPr>
        </p:nvSpPr>
        <p:spPr>
          <a:xfrm>
            <a:off x="5032497" y="2022709"/>
            <a:ext cx="6934811" cy="892710"/>
          </a:xfrm>
        </p:spPr>
        <p:txBody>
          <a:bodyPr anchor="b" anchorCtr="0">
            <a:noAutofit/>
          </a:bodyPr>
          <a:lstStyle>
            <a:lvl1pPr marL="0" indent="0" algn="r">
              <a:lnSpc>
                <a:spcPct val="90000"/>
              </a:lnSpc>
              <a:buFontTx/>
              <a:buNone/>
              <a:defRPr sz="3200" b="0" cap="none" baseline="0">
                <a:solidFill>
                  <a:schemeClr val="accent2"/>
                </a:solidFill>
                <a:latin typeface="+mj-lt"/>
              </a:defRPr>
            </a:lvl1pPr>
            <a:lvl2pPr>
              <a:buFontTx/>
              <a:buNone/>
              <a:defRPr/>
            </a:lvl2pPr>
            <a:lvl3pPr>
              <a:buFontTx/>
              <a:buNone/>
              <a:defRPr/>
            </a:lvl3pPr>
            <a:lvl4pPr>
              <a:buFontTx/>
              <a:buNone/>
              <a:defRPr/>
            </a:lvl4pPr>
            <a:lvl5pPr>
              <a:buFontTx/>
              <a:buNone/>
              <a:defRPr/>
            </a:lvl5pPr>
          </a:lstStyle>
          <a:p>
            <a:pPr lvl="0"/>
            <a:r>
              <a:rPr lang="en-AU" dirty="0"/>
              <a:t>Click to insert title</a:t>
            </a:r>
          </a:p>
        </p:txBody>
      </p:sp>
      <p:sp>
        <p:nvSpPr>
          <p:cNvPr id="12" name="Text Placeholder 11"/>
          <p:cNvSpPr>
            <a:spLocks noGrp="1"/>
          </p:cNvSpPr>
          <p:nvPr>
            <p:ph type="body" sz="quarter" idx="11" hasCustomPrompt="1"/>
          </p:nvPr>
        </p:nvSpPr>
        <p:spPr>
          <a:xfrm>
            <a:off x="5032497" y="2852936"/>
            <a:ext cx="6934811" cy="864096"/>
          </a:xfrm>
          <a:ln w="3175">
            <a:noFill/>
          </a:ln>
        </p:spPr>
        <p:txBody>
          <a:bodyPr vert="horz" wrap="square" lIns="36000" tIns="36000" rIns="36000" bIns="36000" rtlCol="0">
            <a:noAutofit/>
          </a:bodyPr>
          <a:lstStyle>
            <a:lvl1pPr marL="0" indent="0" algn="r">
              <a:lnSpc>
                <a:spcPct val="90000"/>
              </a:lnSpc>
              <a:buFontTx/>
              <a:buNone/>
              <a:defRPr lang="en-US" sz="2400" b="0" kern="1200" cap="none" baseline="0" dirty="0" smtClean="0">
                <a:solidFill>
                  <a:schemeClr val="tx1"/>
                </a:solidFill>
                <a:latin typeface="+mj-lt"/>
                <a:ea typeface="+mn-ea"/>
                <a:cs typeface="+mn-cs"/>
              </a:defRPr>
            </a:lvl1pPr>
            <a:lvl2pPr>
              <a:buFontTx/>
              <a:buNone/>
              <a:defRPr/>
            </a:lvl2pPr>
            <a:lvl3pPr>
              <a:buFontTx/>
              <a:buNone/>
              <a:defRPr/>
            </a:lvl3pPr>
            <a:lvl4pPr>
              <a:buFontTx/>
              <a:buNone/>
              <a:defRPr/>
            </a:lvl4pPr>
            <a:lvl5pPr>
              <a:buFontTx/>
              <a:buNone/>
              <a:defRPr/>
            </a:lvl5pPr>
          </a:lstStyle>
          <a:p>
            <a:pPr marL="0" lvl="0" indent="0" algn="r" defTabSz="914400" rtl="0" eaLnBrk="1" latinLnBrk="0" hangingPunct="1">
              <a:lnSpc>
                <a:spcPct val="90000"/>
              </a:lnSpc>
              <a:spcBef>
                <a:spcPts val="0"/>
              </a:spcBef>
              <a:spcAft>
                <a:spcPts val="0"/>
              </a:spcAft>
              <a:buClr>
                <a:schemeClr val="accent3"/>
              </a:buClr>
              <a:buSzPct val="80000"/>
              <a:buFontTx/>
              <a:buNone/>
            </a:pPr>
            <a:r>
              <a:rPr lang="en-AU" noProof="0" dirty="0"/>
              <a:t>Click to insert sub-title</a:t>
            </a:r>
          </a:p>
        </p:txBody>
      </p:sp>
      <p:sp>
        <p:nvSpPr>
          <p:cNvPr id="41" name="Text Placeholder 40"/>
          <p:cNvSpPr>
            <a:spLocks noGrp="1"/>
          </p:cNvSpPr>
          <p:nvPr>
            <p:ph type="body" sz="quarter" idx="12" hasCustomPrompt="1"/>
          </p:nvPr>
        </p:nvSpPr>
        <p:spPr>
          <a:xfrm>
            <a:off x="8412361" y="3794077"/>
            <a:ext cx="3489569" cy="288528"/>
          </a:xfrm>
        </p:spPr>
        <p:txBody>
          <a:bodyPr/>
          <a:lstStyle>
            <a:lvl1pPr algn="r">
              <a:defRPr sz="1200"/>
            </a:lvl1pPr>
          </a:lstStyle>
          <a:p>
            <a:pPr lvl="0"/>
            <a:r>
              <a:rPr lang="en-AU" noProof="0" dirty="0"/>
              <a:t>Click to insert date</a:t>
            </a:r>
          </a:p>
        </p:txBody>
      </p:sp>
    </p:spTree>
    <p:extLst>
      <p:ext uri="{BB962C8B-B14F-4D97-AF65-F5344CB8AC3E}">
        <p14:creationId xmlns:p14="http://schemas.microsoft.com/office/powerpoint/2010/main" val="403942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1814852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202143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291281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3998533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4126664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33842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2659028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C05191-6D2F-420D-9443-8504BAC904D9}" type="slidenum">
              <a:rPr lang="en-IN" smtClean="0"/>
              <a:t>‹#›</a:t>
            </a:fld>
            <a:endParaRPr lang="en-IN"/>
          </a:p>
        </p:txBody>
      </p:sp>
    </p:spTree>
    <p:extLst>
      <p:ext uri="{BB962C8B-B14F-4D97-AF65-F5344CB8AC3E}">
        <p14:creationId xmlns:p14="http://schemas.microsoft.com/office/powerpoint/2010/main" val="2545533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C05191-6D2F-420D-9443-8504BAC904D9}" type="slidenum">
              <a:rPr lang="en-IN" smtClean="0"/>
              <a:t>‹#›</a:t>
            </a:fld>
            <a:endParaRPr lang="en-IN"/>
          </a:p>
        </p:txBody>
      </p:sp>
    </p:spTree>
    <p:extLst>
      <p:ext uri="{BB962C8B-B14F-4D97-AF65-F5344CB8AC3E}">
        <p14:creationId xmlns:p14="http://schemas.microsoft.com/office/powerpoint/2010/main" val="145262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D:\Logos 2018\Adani logo\PNG\Adani logo _Origin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3985" y="188640"/>
            <a:ext cx="4019186" cy="192025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23985" y="2108896"/>
            <a:ext cx="11135669" cy="1323439"/>
          </a:xfrm>
          <a:prstGeom prst="rect">
            <a:avLst/>
          </a:prstGeom>
          <a:noFill/>
        </p:spPr>
        <p:txBody>
          <a:bodyPr wrap="square" rtlCol="0">
            <a:spAutoFit/>
          </a:bodyPr>
          <a:lstStyle/>
          <a:p>
            <a:pPr algn="ctr"/>
            <a:r>
              <a:rPr lang="en-US" sz="4000" b="1" dirty="0">
                <a:latin typeface="Adani Regular" panose="02000503000000020004" pitchFamily="2" charset="0"/>
              </a:rPr>
              <a:t>Public Hearing on – Draft CERC DSM 1</a:t>
            </a:r>
            <a:r>
              <a:rPr lang="en-US" sz="4000" b="1" baseline="30000" dirty="0">
                <a:latin typeface="Adani Regular" panose="02000503000000020004" pitchFamily="2" charset="0"/>
              </a:rPr>
              <a:t>st</a:t>
            </a:r>
            <a:r>
              <a:rPr lang="en-US" sz="4000" b="1" dirty="0">
                <a:latin typeface="Adani Regular" panose="02000503000000020004" pitchFamily="2" charset="0"/>
              </a:rPr>
              <a:t> Amendment Regulations, 2024</a:t>
            </a:r>
          </a:p>
        </p:txBody>
      </p:sp>
      <p:sp>
        <p:nvSpPr>
          <p:cNvPr id="2" name="TextBox 1"/>
          <p:cNvSpPr txBox="1"/>
          <p:nvPr/>
        </p:nvSpPr>
        <p:spPr>
          <a:xfrm>
            <a:off x="4586601" y="3671929"/>
            <a:ext cx="2810435" cy="369332"/>
          </a:xfrm>
          <a:prstGeom prst="rect">
            <a:avLst/>
          </a:prstGeom>
          <a:noFill/>
        </p:spPr>
        <p:txBody>
          <a:bodyPr wrap="square" rtlCol="0">
            <a:spAutoFit/>
          </a:bodyPr>
          <a:lstStyle/>
          <a:p>
            <a:pPr algn="ctr"/>
            <a:r>
              <a:rPr lang="en-US" b="1" dirty="0">
                <a:latin typeface="Adani Regular" panose="02000503000000020004" pitchFamily="2" charset="0"/>
              </a:rPr>
              <a:t>4 November, 2024</a:t>
            </a:r>
          </a:p>
        </p:txBody>
      </p:sp>
    </p:spTree>
    <p:extLst>
      <p:ext uri="{BB962C8B-B14F-4D97-AF65-F5344CB8AC3E}">
        <p14:creationId xmlns:p14="http://schemas.microsoft.com/office/powerpoint/2010/main" val="807292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A862CB-009F-70CE-1BA9-E394C402C6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FDD008-25A5-10B9-467A-B5785D880070}"/>
              </a:ext>
            </a:extLst>
          </p:cNvPr>
          <p:cNvSpPr>
            <a:spLocks noGrp="1"/>
          </p:cNvSpPr>
          <p:nvPr>
            <p:ph type="title"/>
          </p:nvPr>
        </p:nvSpPr>
        <p:spPr>
          <a:xfrm>
            <a:off x="87443" y="-44981"/>
            <a:ext cx="11912182" cy="1325563"/>
          </a:xfrm>
        </p:spPr>
        <p:txBody>
          <a:bodyPr>
            <a:normAutofit/>
          </a:bodyPr>
          <a:lstStyle/>
          <a:p>
            <a:pPr algn="ctr"/>
            <a:r>
              <a:rPr lang="en-US" sz="3200" b="1" dirty="0">
                <a:solidFill>
                  <a:srgbClr val="002060"/>
                </a:solidFill>
                <a:latin typeface="Cambria" panose="02040503050406030204" pitchFamily="18" charset="0"/>
                <a:ea typeface="Cambria" panose="02040503050406030204" pitchFamily="18" charset="0"/>
              </a:rPr>
              <a:t>Provision for injection of Infirm Power in successive Regulations</a:t>
            </a:r>
            <a:endParaRPr lang="en-US" sz="3200" dirty="0"/>
          </a:p>
        </p:txBody>
      </p:sp>
      <p:sp>
        <p:nvSpPr>
          <p:cNvPr id="4" name="Slide Number Placeholder 3">
            <a:extLst>
              <a:ext uri="{FF2B5EF4-FFF2-40B4-BE49-F238E27FC236}">
                <a16:creationId xmlns:a16="http://schemas.microsoft.com/office/drawing/2014/main" id="{A8DB8CEF-B970-BF06-04BF-154D301F4DCC}"/>
              </a:ext>
            </a:extLst>
          </p:cNvPr>
          <p:cNvSpPr>
            <a:spLocks noGrp="1"/>
          </p:cNvSpPr>
          <p:nvPr>
            <p:ph type="sldNum" sz="quarter" idx="12"/>
          </p:nvPr>
        </p:nvSpPr>
        <p:spPr/>
        <p:txBody>
          <a:bodyPr/>
          <a:lstStyle/>
          <a:p>
            <a:fld id="{B7C05191-6D2F-420D-9443-8504BAC904D9}" type="slidenum">
              <a:rPr lang="en-IN" smtClean="0"/>
              <a:t>2</a:t>
            </a:fld>
            <a:endParaRPr lang="en-IN"/>
          </a:p>
        </p:txBody>
      </p:sp>
      <p:graphicFrame>
        <p:nvGraphicFramePr>
          <p:cNvPr id="3" name="Diagram 2">
            <a:extLst>
              <a:ext uri="{FF2B5EF4-FFF2-40B4-BE49-F238E27FC236}">
                <a16:creationId xmlns:a16="http://schemas.microsoft.com/office/drawing/2014/main" id="{4F269881-3576-3F8D-9569-EEF4F4B0A4E9}"/>
              </a:ext>
            </a:extLst>
          </p:cNvPr>
          <p:cNvGraphicFramePr/>
          <p:nvPr>
            <p:extLst>
              <p:ext uri="{D42A27DB-BD31-4B8C-83A1-F6EECF244321}">
                <p14:modId xmlns:p14="http://schemas.microsoft.com/office/powerpoint/2010/main" val="4191689472"/>
              </p:ext>
            </p:extLst>
          </p:nvPr>
        </p:nvGraphicFramePr>
        <p:xfrm>
          <a:off x="769496" y="1302808"/>
          <a:ext cx="1080915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251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9EDB5-7D9F-C675-1A6D-CEE5DB4BF311}"/>
              </a:ext>
            </a:extLst>
          </p:cNvPr>
          <p:cNvSpPr>
            <a:spLocks noGrp="1"/>
          </p:cNvSpPr>
          <p:nvPr>
            <p:ph type="title"/>
          </p:nvPr>
        </p:nvSpPr>
        <p:spPr>
          <a:xfrm>
            <a:off x="87443" y="-44981"/>
            <a:ext cx="11912182" cy="1325563"/>
          </a:xfrm>
        </p:spPr>
        <p:txBody>
          <a:bodyPr>
            <a:normAutofit/>
          </a:bodyPr>
          <a:lstStyle/>
          <a:p>
            <a:pPr algn="ctr"/>
            <a:r>
              <a:rPr lang="en-US" sz="3200" b="1" dirty="0">
                <a:solidFill>
                  <a:srgbClr val="002060"/>
                </a:solidFill>
                <a:latin typeface="Cambria" panose="02040503050406030204" pitchFamily="18" charset="0"/>
                <a:ea typeface="Cambria" panose="02040503050406030204" pitchFamily="18" charset="0"/>
              </a:rPr>
              <a:t>Consequences of scheduling of infirm power not being permitted prior to trial run</a:t>
            </a:r>
            <a:endParaRPr lang="en-US" sz="3200" dirty="0"/>
          </a:p>
        </p:txBody>
      </p:sp>
      <p:sp>
        <p:nvSpPr>
          <p:cNvPr id="4" name="Slide Number Placeholder 3">
            <a:extLst>
              <a:ext uri="{FF2B5EF4-FFF2-40B4-BE49-F238E27FC236}">
                <a16:creationId xmlns:a16="http://schemas.microsoft.com/office/drawing/2014/main" id="{6E6F4AE6-42A4-D600-E139-FFD75B592BAC}"/>
              </a:ext>
            </a:extLst>
          </p:cNvPr>
          <p:cNvSpPr>
            <a:spLocks noGrp="1"/>
          </p:cNvSpPr>
          <p:nvPr>
            <p:ph type="sldNum" sz="quarter" idx="12"/>
          </p:nvPr>
        </p:nvSpPr>
        <p:spPr/>
        <p:txBody>
          <a:bodyPr/>
          <a:lstStyle/>
          <a:p>
            <a:fld id="{B7C05191-6D2F-420D-9443-8504BAC904D9}" type="slidenum">
              <a:rPr lang="en-IN" smtClean="0"/>
              <a:t>3</a:t>
            </a:fld>
            <a:endParaRPr lang="en-IN"/>
          </a:p>
        </p:txBody>
      </p:sp>
      <p:graphicFrame>
        <p:nvGraphicFramePr>
          <p:cNvPr id="5" name="Table 4">
            <a:extLst>
              <a:ext uri="{FF2B5EF4-FFF2-40B4-BE49-F238E27FC236}">
                <a16:creationId xmlns:a16="http://schemas.microsoft.com/office/drawing/2014/main" id="{39AC63A1-9870-7641-81F0-95094994CC0F}"/>
              </a:ext>
            </a:extLst>
          </p:cNvPr>
          <p:cNvGraphicFramePr>
            <a:graphicFrameLocks noGrp="1"/>
          </p:cNvGraphicFramePr>
          <p:nvPr>
            <p:extLst>
              <p:ext uri="{D42A27DB-BD31-4B8C-83A1-F6EECF244321}">
                <p14:modId xmlns:p14="http://schemas.microsoft.com/office/powerpoint/2010/main" val="4176141314"/>
              </p:ext>
            </p:extLst>
          </p:nvPr>
        </p:nvGraphicFramePr>
        <p:xfrm>
          <a:off x="139909" y="1651130"/>
          <a:ext cx="11807251" cy="2590800"/>
        </p:xfrm>
        <a:graphic>
          <a:graphicData uri="http://schemas.openxmlformats.org/drawingml/2006/table">
            <a:tbl>
              <a:tblPr firstRow="1" bandRow="1">
                <a:tableStyleId>{69012ECD-51FC-41F1-AA8D-1B2483CD663E}</a:tableStyleId>
              </a:tblPr>
              <a:tblGrid>
                <a:gridCol w="4716904">
                  <a:extLst>
                    <a:ext uri="{9D8B030D-6E8A-4147-A177-3AD203B41FA5}">
                      <a16:colId xmlns:a16="http://schemas.microsoft.com/office/drawing/2014/main" val="543836868"/>
                    </a:ext>
                  </a:extLst>
                </a:gridCol>
                <a:gridCol w="1588957">
                  <a:extLst>
                    <a:ext uri="{9D8B030D-6E8A-4147-A177-3AD203B41FA5}">
                      <a16:colId xmlns:a16="http://schemas.microsoft.com/office/drawing/2014/main" val="3000126694"/>
                    </a:ext>
                  </a:extLst>
                </a:gridCol>
                <a:gridCol w="1788189">
                  <a:extLst>
                    <a:ext uri="{9D8B030D-6E8A-4147-A177-3AD203B41FA5}">
                      <a16:colId xmlns:a16="http://schemas.microsoft.com/office/drawing/2014/main" val="1393987715"/>
                    </a:ext>
                  </a:extLst>
                </a:gridCol>
                <a:gridCol w="1990805">
                  <a:extLst>
                    <a:ext uri="{9D8B030D-6E8A-4147-A177-3AD203B41FA5}">
                      <a16:colId xmlns:a16="http://schemas.microsoft.com/office/drawing/2014/main" val="1104438645"/>
                    </a:ext>
                  </a:extLst>
                </a:gridCol>
                <a:gridCol w="1722396">
                  <a:extLst>
                    <a:ext uri="{9D8B030D-6E8A-4147-A177-3AD203B41FA5}">
                      <a16:colId xmlns:a16="http://schemas.microsoft.com/office/drawing/2014/main" val="1912262370"/>
                    </a:ext>
                  </a:extLst>
                </a:gridCol>
              </a:tblGrid>
              <a:tr h="668332">
                <a:tc>
                  <a:txBody>
                    <a:bodyPr/>
                    <a:lstStyle/>
                    <a:p>
                      <a:pPr algn="ctr"/>
                      <a:r>
                        <a:rPr lang="en-US" sz="2000" dirty="0">
                          <a:latin typeface="Cambria" panose="02040503050406030204" pitchFamily="18" charset="0"/>
                          <a:ea typeface="Cambria" panose="02040503050406030204" pitchFamily="18" charset="0"/>
                        </a:rPr>
                        <a:t>Thermal Power Plant</a:t>
                      </a:r>
                    </a:p>
                  </a:txBody>
                  <a:tcPr/>
                </a:tc>
                <a:tc>
                  <a:txBody>
                    <a:bodyPr/>
                    <a:lstStyle/>
                    <a:p>
                      <a:pPr algn="ctr"/>
                      <a:r>
                        <a:rPr lang="en-US" sz="2000" dirty="0">
                          <a:latin typeface="Cambria" panose="02040503050406030204" pitchFamily="18" charset="0"/>
                          <a:ea typeface="Cambria" panose="02040503050406030204" pitchFamily="18" charset="0"/>
                        </a:rPr>
                        <a:t>Capacity</a:t>
                      </a:r>
                    </a:p>
                  </a:txBody>
                  <a:tcPr/>
                </a:tc>
                <a:tc>
                  <a:txBody>
                    <a:bodyPr/>
                    <a:lstStyle/>
                    <a:p>
                      <a:pPr algn="ctr"/>
                      <a:r>
                        <a:rPr lang="en-US" sz="2000" dirty="0">
                          <a:latin typeface="Cambria" panose="02040503050406030204" pitchFamily="18" charset="0"/>
                          <a:ea typeface="Cambria" panose="02040503050406030204" pitchFamily="18" charset="0"/>
                        </a:rPr>
                        <a:t>Fixed Charge</a:t>
                      </a:r>
                    </a:p>
                    <a:p>
                      <a:pPr algn="ctr"/>
                      <a:r>
                        <a:rPr lang="en-US" sz="2000" dirty="0">
                          <a:latin typeface="Cambria" panose="02040503050406030204" pitchFamily="18" charset="0"/>
                          <a:ea typeface="Cambria" panose="02040503050406030204" pitchFamily="18" charset="0"/>
                        </a:rPr>
                        <a:t>(Rs./kWh)</a:t>
                      </a:r>
                    </a:p>
                  </a:txBody>
                  <a:tcPr/>
                </a:tc>
                <a:tc>
                  <a:txBody>
                    <a:bodyPr/>
                    <a:lstStyle/>
                    <a:p>
                      <a:pPr algn="ctr"/>
                      <a:r>
                        <a:rPr lang="en-US" sz="2000" dirty="0">
                          <a:latin typeface="Cambria" panose="02040503050406030204" pitchFamily="18" charset="0"/>
                          <a:ea typeface="Cambria" panose="02040503050406030204" pitchFamily="18" charset="0"/>
                        </a:rPr>
                        <a:t>Fixed Charges (Rs. Crore)</a:t>
                      </a:r>
                    </a:p>
                  </a:txBody>
                  <a:tcPr/>
                </a:tc>
                <a:tc>
                  <a:txBody>
                    <a:bodyPr/>
                    <a:lstStyle/>
                    <a:p>
                      <a:pPr algn="ctr"/>
                      <a:r>
                        <a:rPr lang="en-US" sz="2000" dirty="0">
                          <a:latin typeface="Cambria" panose="02040503050406030204" pitchFamily="18" charset="0"/>
                          <a:ea typeface="Cambria" panose="02040503050406030204" pitchFamily="18" charset="0"/>
                        </a:rPr>
                        <a:t>Energy Charge (Rs./kWh)</a:t>
                      </a:r>
                    </a:p>
                  </a:txBody>
                  <a:tcPr/>
                </a:tc>
                <a:extLst>
                  <a:ext uri="{0D108BD9-81ED-4DB2-BD59-A6C34878D82A}">
                    <a16:rowId xmlns:a16="http://schemas.microsoft.com/office/drawing/2014/main" val="779077777"/>
                  </a:ext>
                </a:extLst>
              </a:tr>
              <a:tr h="387208">
                <a:tc>
                  <a:txBody>
                    <a:bodyPr/>
                    <a:lstStyle/>
                    <a:p>
                      <a:r>
                        <a:rPr lang="en-US" sz="2000" dirty="0" err="1">
                          <a:latin typeface="Cambria" panose="02040503050406030204" pitchFamily="18" charset="0"/>
                          <a:ea typeface="Cambria" panose="02040503050406030204" pitchFamily="18" charset="0"/>
                        </a:rPr>
                        <a:t>Nabinagar</a:t>
                      </a:r>
                      <a:r>
                        <a:rPr lang="en-US" sz="2000" dirty="0">
                          <a:latin typeface="Cambria" panose="02040503050406030204" pitchFamily="18" charset="0"/>
                          <a:ea typeface="Cambria" panose="02040503050406030204" pitchFamily="18" charset="0"/>
                        </a:rPr>
                        <a:t> STPP Stage II (NTPC)*</a:t>
                      </a:r>
                    </a:p>
                  </a:txBody>
                  <a:tcPr/>
                </a:tc>
                <a:tc>
                  <a:txBody>
                    <a:bodyPr/>
                    <a:lstStyle/>
                    <a:p>
                      <a:pPr algn="ctr"/>
                      <a:r>
                        <a:rPr lang="en-US" sz="2000" dirty="0">
                          <a:latin typeface="Cambria" panose="02040503050406030204" pitchFamily="18" charset="0"/>
                          <a:ea typeface="Cambria" panose="02040503050406030204" pitchFamily="18" charset="0"/>
                        </a:rPr>
                        <a:t>3 X 800 MW</a:t>
                      </a:r>
                    </a:p>
                  </a:txBody>
                  <a:tcPr/>
                </a:tc>
                <a:tc>
                  <a:txBody>
                    <a:bodyPr/>
                    <a:lstStyle/>
                    <a:p>
                      <a:pPr algn="ctr"/>
                      <a:r>
                        <a:rPr lang="en-US" sz="2000" dirty="0">
                          <a:latin typeface="Cambria" panose="02040503050406030204" pitchFamily="18" charset="0"/>
                          <a:ea typeface="Cambria" panose="02040503050406030204" pitchFamily="18" charset="0"/>
                        </a:rPr>
                        <a:t>2.61</a:t>
                      </a:r>
                    </a:p>
                  </a:txBody>
                  <a:tcPr/>
                </a:tc>
                <a:tc>
                  <a:txBody>
                    <a:bodyPr/>
                    <a:lstStyle/>
                    <a:p>
                      <a:pPr marL="0" algn="ctr" defTabSz="914400" rtl="0" eaLnBrk="1" fontAlgn="b" latinLnBrk="0" hangingPunct="1"/>
                      <a:r>
                        <a:rPr lang="en-US" sz="2000" kern="1200" dirty="0">
                          <a:solidFill>
                            <a:schemeClr val="tx1"/>
                          </a:solidFill>
                          <a:latin typeface="Cambria" panose="02040503050406030204" pitchFamily="18" charset="0"/>
                          <a:ea typeface="Cambria" panose="02040503050406030204" pitchFamily="18" charset="0"/>
                          <a:cs typeface="+mn-cs"/>
                        </a:rPr>
                        <a:t>4664</a:t>
                      </a:r>
                    </a:p>
                  </a:txBody>
                  <a:tcPr marL="9525" marR="9525" marT="9525" marB="0" anchor="b"/>
                </a:tc>
                <a:tc>
                  <a:txBody>
                    <a:bodyPr/>
                    <a:lstStyle/>
                    <a:p>
                      <a:pPr algn="ctr"/>
                      <a:r>
                        <a:rPr lang="en-US" sz="2000" dirty="0">
                          <a:latin typeface="Cambria" panose="02040503050406030204" pitchFamily="18" charset="0"/>
                          <a:ea typeface="Cambria" panose="02040503050406030204" pitchFamily="18" charset="0"/>
                        </a:rPr>
                        <a:t>2.35</a:t>
                      </a:r>
                    </a:p>
                  </a:txBody>
                  <a:tcPr/>
                </a:tc>
                <a:extLst>
                  <a:ext uri="{0D108BD9-81ED-4DB2-BD59-A6C34878D82A}">
                    <a16:rowId xmlns:a16="http://schemas.microsoft.com/office/drawing/2014/main" val="1480779992"/>
                  </a:ext>
                </a:extLst>
              </a:tr>
              <a:tr h="387208">
                <a:tc>
                  <a:txBody>
                    <a:bodyPr/>
                    <a:lstStyle/>
                    <a:p>
                      <a:r>
                        <a:rPr lang="en-US" sz="2000" b="0" i="0" u="none" strike="noStrike" kern="1200" baseline="0" dirty="0">
                          <a:solidFill>
                            <a:schemeClr val="tx1"/>
                          </a:solidFill>
                          <a:latin typeface="Cambria" panose="02040503050406030204" pitchFamily="18" charset="0"/>
                          <a:ea typeface="Cambria" panose="02040503050406030204" pitchFamily="18" charset="0"/>
                          <a:cs typeface="+mn-cs"/>
                        </a:rPr>
                        <a:t>Mahanadi Basin Power Limited (MBPL)* </a:t>
                      </a:r>
                    </a:p>
                  </a:txBody>
                  <a:tcPr/>
                </a:tc>
                <a:tc>
                  <a:txBody>
                    <a:bodyPr/>
                    <a:lstStyle/>
                    <a:p>
                      <a:pPr algn="ctr"/>
                      <a:r>
                        <a:rPr lang="en-US" sz="2000" dirty="0">
                          <a:latin typeface="Cambria" panose="02040503050406030204" pitchFamily="18" charset="0"/>
                          <a:ea typeface="Cambria" panose="02040503050406030204" pitchFamily="18" charset="0"/>
                        </a:rPr>
                        <a:t>2 X 800 MW</a:t>
                      </a:r>
                    </a:p>
                  </a:txBody>
                  <a:tcPr/>
                </a:tc>
                <a:tc>
                  <a:txBody>
                    <a:bodyPr/>
                    <a:lstStyle/>
                    <a:p>
                      <a:pPr algn="ctr"/>
                      <a:r>
                        <a:rPr lang="en-US" sz="2000" dirty="0">
                          <a:latin typeface="Cambria" panose="02040503050406030204" pitchFamily="18" charset="0"/>
                          <a:ea typeface="Cambria" panose="02040503050406030204" pitchFamily="18" charset="0"/>
                        </a:rPr>
                        <a:t>2.56</a:t>
                      </a:r>
                    </a:p>
                  </a:txBody>
                  <a:tcPr/>
                </a:tc>
                <a:tc>
                  <a:txBody>
                    <a:bodyPr/>
                    <a:lstStyle/>
                    <a:p>
                      <a:pPr marL="0" algn="ctr" defTabSz="914400" rtl="0" eaLnBrk="1" fontAlgn="b" latinLnBrk="0" hangingPunct="1"/>
                      <a:r>
                        <a:rPr lang="en-US" sz="2000" kern="1200" dirty="0">
                          <a:solidFill>
                            <a:schemeClr val="tx1"/>
                          </a:solidFill>
                          <a:latin typeface="Cambria" panose="02040503050406030204" pitchFamily="18" charset="0"/>
                          <a:ea typeface="Cambria" panose="02040503050406030204" pitchFamily="18" charset="0"/>
                          <a:cs typeface="+mn-cs"/>
                        </a:rPr>
                        <a:t>3050</a:t>
                      </a:r>
                    </a:p>
                  </a:txBody>
                  <a:tcPr marL="9525" marR="9525" marT="9525" marB="0" anchor="b"/>
                </a:tc>
                <a:tc>
                  <a:txBody>
                    <a:bodyPr/>
                    <a:lstStyle/>
                    <a:p>
                      <a:pPr algn="ctr"/>
                      <a:r>
                        <a:rPr lang="en-US" sz="2000" dirty="0">
                          <a:latin typeface="Cambria" panose="02040503050406030204" pitchFamily="18" charset="0"/>
                          <a:ea typeface="Cambria" panose="02040503050406030204" pitchFamily="18" charset="0"/>
                        </a:rPr>
                        <a:t>2.11</a:t>
                      </a:r>
                    </a:p>
                  </a:txBody>
                  <a:tcPr/>
                </a:tc>
                <a:extLst>
                  <a:ext uri="{0D108BD9-81ED-4DB2-BD59-A6C34878D82A}">
                    <a16:rowId xmlns:a16="http://schemas.microsoft.com/office/drawing/2014/main" val="856154287"/>
                  </a:ext>
                </a:extLst>
              </a:tr>
              <a:tr h="387208">
                <a:tc>
                  <a:txBody>
                    <a:bodyPr/>
                    <a:lstStyle/>
                    <a:p>
                      <a:r>
                        <a:rPr lang="en-US" sz="2000" dirty="0">
                          <a:latin typeface="Cambria" panose="02040503050406030204" pitchFamily="18" charset="0"/>
                          <a:ea typeface="Cambria" panose="02040503050406030204" pitchFamily="18" charset="0"/>
                        </a:rPr>
                        <a:t>APL – MH composite bid*</a:t>
                      </a:r>
                    </a:p>
                  </a:txBody>
                  <a:tcPr/>
                </a:tc>
                <a:tc>
                  <a:txBody>
                    <a:bodyPr/>
                    <a:lstStyle/>
                    <a:p>
                      <a:pPr algn="ctr"/>
                      <a:r>
                        <a:rPr lang="en-US" sz="2000" dirty="0">
                          <a:latin typeface="Cambria" panose="02040503050406030204" pitchFamily="18" charset="0"/>
                          <a:ea typeface="Cambria" panose="02040503050406030204" pitchFamily="18" charset="0"/>
                        </a:rPr>
                        <a:t>1600 MW</a:t>
                      </a:r>
                    </a:p>
                  </a:txBody>
                  <a:tcPr/>
                </a:tc>
                <a:tc>
                  <a:txBody>
                    <a:bodyPr/>
                    <a:lstStyle/>
                    <a:p>
                      <a:pPr algn="ctr"/>
                      <a:r>
                        <a:rPr lang="en-US" sz="2000" dirty="0">
                          <a:latin typeface="Cambria" panose="02040503050406030204" pitchFamily="18" charset="0"/>
                          <a:ea typeface="Cambria" panose="02040503050406030204" pitchFamily="18" charset="0"/>
                        </a:rPr>
                        <a:t>3.67</a:t>
                      </a:r>
                    </a:p>
                  </a:txBody>
                  <a:tcPr/>
                </a:tc>
                <a:tc>
                  <a:txBody>
                    <a:bodyPr/>
                    <a:lstStyle/>
                    <a:p>
                      <a:pPr marL="0" algn="ctr" defTabSz="914400" rtl="0" eaLnBrk="1" fontAlgn="b" latinLnBrk="0" hangingPunct="1"/>
                      <a:r>
                        <a:rPr lang="en-US" sz="2000" kern="1200" dirty="0">
                          <a:solidFill>
                            <a:schemeClr val="tx1"/>
                          </a:solidFill>
                          <a:latin typeface="Cambria" panose="02040503050406030204" pitchFamily="18" charset="0"/>
                          <a:ea typeface="Cambria" panose="02040503050406030204" pitchFamily="18" charset="0"/>
                          <a:cs typeface="+mn-cs"/>
                        </a:rPr>
                        <a:t>4372</a:t>
                      </a:r>
                    </a:p>
                  </a:txBody>
                  <a:tcPr marL="9525" marR="9525" marT="9525" marB="0" anchor="b"/>
                </a:tc>
                <a:tc>
                  <a:txBody>
                    <a:bodyPr/>
                    <a:lstStyle/>
                    <a:p>
                      <a:pPr algn="ctr"/>
                      <a:r>
                        <a:rPr lang="en-US" sz="2000" dirty="0">
                          <a:latin typeface="Cambria" panose="02040503050406030204" pitchFamily="18" charset="0"/>
                          <a:ea typeface="Cambria" panose="02040503050406030204" pitchFamily="18" charset="0"/>
                        </a:rPr>
                        <a:t>1.72</a:t>
                      </a:r>
                    </a:p>
                  </a:txBody>
                  <a:tcPr/>
                </a:tc>
                <a:extLst>
                  <a:ext uri="{0D108BD9-81ED-4DB2-BD59-A6C34878D82A}">
                    <a16:rowId xmlns:a16="http://schemas.microsoft.com/office/drawing/2014/main" val="1338421335"/>
                  </a:ext>
                </a:extLst>
              </a:tr>
              <a:tr h="387208">
                <a:tc>
                  <a:txBody>
                    <a:bodyPr/>
                    <a:lstStyle/>
                    <a:p>
                      <a:r>
                        <a:rPr lang="en-US" sz="2000" dirty="0">
                          <a:latin typeface="Cambria" panose="02040503050406030204" pitchFamily="18" charset="0"/>
                          <a:ea typeface="Cambria" panose="02040503050406030204" pitchFamily="18" charset="0"/>
                        </a:rPr>
                        <a:t>Telangana STPS Stage 1 (NTPC)#</a:t>
                      </a:r>
                    </a:p>
                  </a:txBody>
                  <a:tcPr/>
                </a:tc>
                <a:tc>
                  <a:txBody>
                    <a:bodyPr/>
                    <a:lstStyle/>
                    <a:p>
                      <a:pPr algn="ctr"/>
                      <a:r>
                        <a:rPr lang="en-US" sz="2000" dirty="0">
                          <a:latin typeface="Cambria" panose="02040503050406030204" pitchFamily="18" charset="0"/>
                          <a:ea typeface="Cambria" panose="02040503050406030204" pitchFamily="18" charset="0"/>
                        </a:rPr>
                        <a:t>2 X 800</a:t>
                      </a:r>
                    </a:p>
                  </a:txBody>
                  <a:tcPr/>
                </a:tc>
                <a:tc>
                  <a:txBody>
                    <a:bodyPr/>
                    <a:lstStyle/>
                    <a:p>
                      <a:pPr algn="ctr"/>
                      <a:r>
                        <a:rPr lang="en-US" sz="2000" dirty="0">
                          <a:latin typeface="Cambria" panose="02040503050406030204" pitchFamily="18" charset="0"/>
                          <a:ea typeface="Cambria" panose="02040503050406030204" pitchFamily="18" charset="0"/>
                        </a:rPr>
                        <a:t>2.79</a:t>
                      </a:r>
                    </a:p>
                  </a:txBody>
                  <a:tcPr/>
                </a:tc>
                <a:tc>
                  <a:txBody>
                    <a:bodyPr/>
                    <a:lstStyle/>
                    <a:p>
                      <a:pPr marL="0" algn="ctr" defTabSz="914400" rtl="0" eaLnBrk="1" fontAlgn="b" latinLnBrk="0" hangingPunct="1"/>
                      <a:r>
                        <a:rPr lang="en-US" sz="2000" kern="1200" dirty="0">
                          <a:solidFill>
                            <a:schemeClr val="tx1"/>
                          </a:solidFill>
                          <a:latin typeface="Cambria" panose="02040503050406030204" pitchFamily="18" charset="0"/>
                          <a:ea typeface="Cambria" panose="02040503050406030204" pitchFamily="18" charset="0"/>
                          <a:cs typeface="+mn-cs"/>
                        </a:rPr>
                        <a:t>3324</a:t>
                      </a:r>
                    </a:p>
                  </a:txBody>
                  <a:tcPr marL="9525" marR="9525" marT="9525" marB="0" anchor="b"/>
                </a:tc>
                <a:tc>
                  <a:txBody>
                    <a:bodyPr/>
                    <a:lstStyle/>
                    <a:p>
                      <a:pPr algn="ctr"/>
                      <a:r>
                        <a:rPr lang="en-US" sz="2000" dirty="0">
                          <a:latin typeface="Cambria" panose="02040503050406030204" pitchFamily="18" charset="0"/>
                          <a:ea typeface="Cambria" panose="02040503050406030204" pitchFamily="18" charset="0"/>
                        </a:rPr>
                        <a:t>3.635</a:t>
                      </a:r>
                    </a:p>
                  </a:txBody>
                  <a:tcPr/>
                </a:tc>
                <a:extLst>
                  <a:ext uri="{0D108BD9-81ED-4DB2-BD59-A6C34878D82A}">
                    <a16:rowId xmlns:a16="http://schemas.microsoft.com/office/drawing/2014/main" val="2446898036"/>
                  </a:ext>
                </a:extLst>
              </a:tr>
            </a:tbl>
          </a:graphicData>
        </a:graphic>
      </p:graphicFrame>
      <p:sp>
        <p:nvSpPr>
          <p:cNvPr id="6" name="Rectangle 5">
            <a:extLst>
              <a:ext uri="{FF2B5EF4-FFF2-40B4-BE49-F238E27FC236}">
                <a16:creationId xmlns:a16="http://schemas.microsoft.com/office/drawing/2014/main" id="{FA374741-1742-2585-07EB-161E7D815C1B}"/>
              </a:ext>
            </a:extLst>
          </p:cNvPr>
          <p:cNvSpPr/>
          <p:nvPr/>
        </p:nvSpPr>
        <p:spPr>
          <a:xfrm>
            <a:off x="139909" y="4314785"/>
            <a:ext cx="9684895" cy="21306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lang="en-US" sz="1400" i="1" dirty="0">
                <a:latin typeface="Cambria" panose="02040503050406030204" pitchFamily="18" charset="0"/>
                <a:ea typeface="Cambria" panose="02040503050406030204" pitchFamily="18" charset="0"/>
              </a:rPr>
              <a:t>Source – * MERC Order in 155 of 2024, # NTPC Website </a:t>
            </a:r>
          </a:p>
        </p:txBody>
      </p:sp>
    </p:spTree>
    <p:extLst>
      <p:ext uri="{BB962C8B-B14F-4D97-AF65-F5344CB8AC3E}">
        <p14:creationId xmlns:p14="http://schemas.microsoft.com/office/powerpoint/2010/main" val="1336133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81D64-4949-8195-AF8A-1E4DA1A076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07B65-9C92-FBA5-0EF2-A701137112D4}"/>
              </a:ext>
            </a:extLst>
          </p:cNvPr>
          <p:cNvSpPr>
            <a:spLocks noGrp="1"/>
          </p:cNvSpPr>
          <p:nvPr>
            <p:ph type="title"/>
          </p:nvPr>
        </p:nvSpPr>
        <p:spPr>
          <a:xfrm>
            <a:off x="87443" y="-44981"/>
            <a:ext cx="11912182" cy="1325563"/>
          </a:xfrm>
        </p:spPr>
        <p:txBody>
          <a:bodyPr>
            <a:normAutofit/>
          </a:bodyPr>
          <a:lstStyle/>
          <a:p>
            <a:pPr algn="ctr"/>
            <a:r>
              <a:rPr lang="en-US" sz="3200" b="1" dirty="0">
                <a:solidFill>
                  <a:srgbClr val="002060"/>
                </a:solidFill>
                <a:latin typeface="Cambria" panose="02040503050406030204" pitchFamily="18" charset="0"/>
                <a:ea typeface="Cambria" panose="02040503050406030204" pitchFamily="18" charset="0"/>
              </a:rPr>
              <a:t>Consequences of scheduling of infirm power not being permitted prior to trial run</a:t>
            </a:r>
            <a:endParaRPr lang="en-US" sz="3200" dirty="0"/>
          </a:p>
        </p:txBody>
      </p:sp>
      <p:sp>
        <p:nvSpPr>
          <p:cNvPr id="4" name="Slide Number Placeholder 3">
            <a:extLst>
              <a:ext uri="{FF2B5EF4-FFF2-40B4-BE49-F238E27FC236}">
                <a16:creationId xmlns:a16="http://schemas.microsoft.com/office/drawing/2014/main" id="{58E60C57-BC06-4840-33D3-F151527C9730}"/>
              </a:ext>
            </a:extLst>
          </p:cNvPr>
          <p:cNvSpPr>
            <a:spLocks noGrp="1"/>
          </p:cNvSpPr>
          <p:nvPr>
            <p:ph type="sldNum" sz="quarter" idx="12"/>
          </p:nvPr>
        </p:nvSpPr>
        <p:spPr/>
        <p:txBody>
          <a:bodyPr/>
          <a:lstStyle/>
          <a:p>
            <a:fld id="{B7C05191-6D2F-420D-9443-8504BAC904D9}" type="slidenum">
              <a:rPr lang="en-IN" smtClean="0"/>
              <a:t>4</a:t>
            </a:fld>
            <a:endParaRPr lang="en-IN" dirty="0"/>
          </a:p>
        </p:txBody>
      </p:sp>
      <p:graphicFrame>
        <p:nvGraphicFramePr>
          <p:cNvPr id="7" name="Content Placeholder 6">
            <a:extLst>
              <a:ext uri="{FF2B5EF4-FFF2-40B4-BE49-F238E27FC236}">
                <a16:creationId xmlns:a16="http://schemas.microsoft.com/office/drawing/2014/main" id="{B7D9D6E9-EC67-8F01-5B6B-D633895D2C77}"/>
              </a:ext>
            </a:extLst>
          </p:cNvPr>
          <p:cNvGraphicFramePr>
            <a:graphicFrameLocks noGrp="1"/>
          </p:cNvGraphicFramePr>
          <p:nvPr>
            <p:ph idx="1"/>
            <p:extLst>
              <p:ext uri="{D42A27DB-BD31-4B8C-83A1-F6EECF244321}">
                <p14:modId xmlns:p14="http://schemas.microsoft.com/office/powerpoint/2010/main" val="4174667215"/>
              </p:ext>
            </p:extLst>
          </p:nvPr>
        </p:nvGraphicFramePr>
        <p:xfrm>
          <a:off x="192375" y="1280582"/>
          <a:ext cx="11649855" cy="5577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6879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36DE48-B71C-8F42-2797-01F9AC84B6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A50EB3-2722-B6AB-392B-509B4C7890F8}"/>
              </a:ext>
            </a:extLst>
          </p:cNvPr>
          <p:cNvSpPr>
            <a:spLocks noGrp="1"/>
          </p:cNvSpPr>
          <p:nvPr>
            <p:ph type="title"/>
          </p:nvPr>
        </p:nvSpPr>
        <p:spPr>
          <a:xfrm>
            <a:off x="87443" y="-44981"/>
            <a:ext cx="11912182" cy="1325563"/>
          </a:xfrm>
        </p:spPr>
        <p:txBody>
          <a:bodyPr>
            <a:normAutofit/>
          </a:bodyPr>
          <a:lstStyle/>
          <a:p>
            <a:pPr algn="ctr"/>
            <a:r>
              <a:rPr lang="en-US" sz="3200" b="1" dirty="0">
                <a:solidFill>
                  <a:srgbClr val="002060"/>
                </a:solidFill>
                <a:latin typeface="Cambria" panose="02040503050406030204" pitchFamily="18" charset="0"/>
                <a:ea typeface="Cambria" panose="02040503050406030204" pitchFamily="18" charset="0"/>
              </a:rPr>
              <a:t>Other implications due to non-scheduling of infirm power</a:t>
            </a:r>
            <a:endParaRPr lang="en-US" sz="3200" dirty="0"/>
          </a:p>
        </p:txBody>
      </p:sp>
      <p:sp>
        <p:nvSpPr>
          <p:cNvPr id="3" name="Content Placeholder 2">
            <a:extLst>
              <a:ext uri="{FF2B5EF4-FFF2-40B4-BE49-F238E27FC236}">
                <a16:creationId xmlns:a16="http://schemas.microsoft.com/office/drawing/2014/main" id="{EBF2EF55-39AE-33B8-DBF2-9B448C83CFD9}"/>
              </a:ext>
            </a:extLst>
          </p:cNvPr>
          <p:cNvSpPr>
            <a:spLocks noGrp="1"/>
          </p:cNvSpPr>
          <p:nvPr>
            <p:ph idx="1"/>
          </p:nvPr>
        </p:nvSpPr>
        <p:spPr>
          <a:xfrm>
            <a:off x="139908" y="1280582"/>
            <a:ext cx="11807251" cy="5577418"/>
          </a:xfrm>
        </p:spPr>
        <p:txBody>
          <a:bodyPr>
            <a:normAutofit/>
          </a:bodyPr>
          <a:lstStyle/>
          <a:p>
            <a:pPr algn="just">
              <a:lnSpc>
                <a:spcPct val="114000"/>
              </a:lnSpc>
              <a:spcBef>
                <a:spcPts val="0"/>
              </a:spcBef>
            </a:pPr>
            <a:r>
              <a:rPr lang="en-US" sz="2400" b="1" dirty="0">
                <a:latin typeface="Cambria" panose="02040503050406030204" pitchFamily="18" charset="0"/>
                <a:ea typeface="Cambria" panose="02040503050406030204" pitchFamily="18" charset="0"/>
              </a:rPr>
              <a:t>Depletion of Natural Resources </a:t>
            </a:r>
            <a:r>
              <a:rPr lang="en-US" sz="2400" dirty="0">
                <a:latin typeface="Cambria" panose="02040503050406030204" pitchFamily="18" charset="0"/>
                <a:ea typeface="Cambria" panose="02040503050406030204" pitchFamily="18" charset="0"/>
              </a:rPr>
              <a:t>- Not allowing infirm RE power to be scheduled will lead to replacement of such power by thermal power leading to depletion of natural resources faster.</a:t>
            </a:r>
          </a:p>
          <a:p>
            <a:pPr algn="just">
              <a:lnSpc>
                <a:spcPct val="114000"/>
              </a:lnSpc>
              <a:spcBef>
                <a:spcPts val="0"/>
              </a:spcBef>
            </a:pPr>
            <a:endParaRPr lang="en-US" sz="2400" dirty="0">
              <a:latin typeface="Cambria" panose="02040503050406030204" pitchFamily="18" charset="0"/>
              <a:ea typeface="Cambria" panose="02040503050406030204" pitchFamily="18" charset="0"/>
            </a:endParaRPr>
          </a:p>
          <a:p>
            <a:pPr algn="just">
              <a:lnSpc>
                <a:spcPct val="114000"/>
              </a:lnSpc>
              <a:spcBef>
                <a:spcPts val="0"/>
              </a:spcBef>
            </a:pPr>
            <a:r>
              <a:rPr lang="en-US" sz="2400" b="1" dirty="0">
                <a:latin typeface="Cambria" panose="02040503050406030204" pitchFamily="18" charset="0"/>
                <a:ea typeface="Cambria" panose="02040503050406030204" pitchFamily="18" charset="0"/>
              </a:rPr>
              <a:t>Grid Imbalance </a:t>
            </a:r>
            <a:r>
              <a:rPr lang="en-US" sz="2400" dirty="0">
                <a:latin typeface="Cambria" panose="02040503050406030204" pitchFamily="18" charset="0"/>
                <a:ea typeface="Cambria" panose="02040503050406030204" pitchFamily="18" charset="0"/>
              </a:rPr>
              <a:t>- System operator will not be able to anticipate or keep track of infirm power injection if scheduling of the same is not allowed and hence will lead to avoidable instability in the grid. A logical sequitur to this is  permitting scheduling to manage the grid better.</a:t>
            </a:r>
          </a:p>
          <a:p>
            <a:pPr algn="just">
              <a:lnSpc>
                <a:spcPct val="114000"/>
              </a:lnSpc>
              <a:spcBef>
                <a:spcPts val="0"/>
              </a:spcBef>
            </a:pPr>
            <a:endParaRPr lang="en-US" sz="2400" dirty="0">
              <a:latin typeface="Cambria" panose="02040503050406030204" pitchFamily="18" charset="0"/>
              <a:ea typeface="Cambria" panose="02040503050406030204" pitchFamily="18" charset="0"/>
            </a:endParaRPr>
          </a:p>
          <a:p>
            <a:pPr algn="just">
              <a:lnSpc>
                <a:spcPct val="114000"/>
              </a:lnSpc>
              <a:spcBef>
                <a:spcPts val="0"/>
              </a:spcBef>
            </a:pPr>
            <a:r>
              <a:rPr lang="en-US" sz="2400" b="1" dirty="0">
                <a:latin typeface="Cambria" panose="02040503050406030204" pitchFamily="18" charset="0"/>
                <a:ea typeface="Cambria" panose="02040503050406030204" pitchFamily="18" charset="0"/>
              </a:rPr>
              <a:t>Technology Adoption </a:t>
            </a:r>
            <a:r>
              <a:rPr lang="en-US" sz="2400" dirty="0">
                <a:latin typeface="Cambria" panose="02040503050406030204" pitchFamily="18" charset="0"/>
                <a:ea typeface="Cambria" panose="02040503050406030204" pitchFamily="18" charset="0"/>
              </a:rPr>
              <a:t>- Grid safety and security can be addressed through </a:t>
            </a:r>
            <a:r>
              <a:rPr lang="en-US" sz="2400">
                <a:latin typeface="Cambria" panose="02040503050406030204" pitchFamily="18" charset="0"/>
                <a:ea typeface="Cambria" panose="02040503050406030204" pitchFamily="18" charset="0"/>
              </a:rPr>
              <a:t>technological interventions </a:t>
            </a:r>
            <a:r>
              <a:rPr lang="en-US" sz="2400" dirty="0">
                <a:latin typeface="Cambria" panose="02040503050406030204" pitchFamily="18" charset="0"/>
                <a:ea typeface="Cambria" panose="02040503050406030204" pitchFamily="18" charset="0"/>
              </a:rPr>
              <a:t>but the need of the hour is protection of environment - preservation of natural resources.</a:t>
            </a:r>
          </a:p>
        </p:txBody>
      </p:sp>
      <p:sp>
        <p:nvSpPr>
          <p:cNvPr id="4" name="Slide Number Placeholder 3">
            <a:extLst>
              <a:ext uri="{FF2B5EF4-FFF2-40B4-BE49-F238E27FC236}">
                <a16:creationId xmlns:a16="http://schemas.microsoft.com/office/drawing/2014/main" id="{0444600C-E8DA-80FD-F799-C5E371AC8F06}"/>
              </a:ext>
            </a:extLst>
          </p:cNvPr>
          <p:cNvSpPr>
            <a:spLocks noGrp="1"/>
          </p:cNvSpPr>
          <p:nvPr>
            <p:ph type="sldNum" sz="quarter" idx="12"/>
          </p:nvPr>
        </p:nvSpPr>
        <p:spPr/>
        <p:txBody>
          <a:bodyPr/>
          <a:lstStyle/>
          <a:p>
            <a:fld id="{B7C05191-6D2F-420D-9443-8504BAC904D9}" type="slidenum">
              <a:rPr lang="en-IN" smtClean="0"/>
              <a:t>5</a:t>
            </a:fld>
            <a:endParaRPr lang="en-IN" dirty="0"/>
          </a:p>
        </p:txBody>
      </p:sp>
    </p:spTree>
    <p:extLst>
      <p:ext uri="{BB962C8B-B14F-4D97-AF65-F5344CB8AC3E}">
        <p14:creationId xmlns:p14="http://schemas.microsoft.com/office/powerpoint/2010/main" val="1088183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855640" y="2852936"/>
            <a:ext cx="6552728" cy="571504"/>
          </a:xfrm>
        </p:spPr>
        <p:txBody>
          <a:bodyPr>
            <a:normAutofit/>
          </a:bodyPr>
          <a:lstStyle/>
          <a:p>
            <a:pPr algn="ctr"/>
            <a:r>
              <a:rPr lang="en-US" sz="3200" b="1" u="sng" dirty="0">
                <a:solidFill>
                  <a:srgbClr val="8D64AA"/>
                </a:solidFill>
                <a:latin typeface="Adani Regular"/>
              </a:rPr>
              <a:t>Thank You</a:t>
            </a:r>
            <a:endParaRPr lang="en-GB" sz="4800" b="1" u="sng" dirty="0">
              <a:solidFill>
                <a:srgbClr val="8D64AA"/>
              </a:solidFill>
            </a:endParaRPr>
          </a:p>
        </p:txBody>
      </p:sp>
      <p:sp>
        <p:nvSpPr>
          <p:cNvPr id="2" name="Slide Number Placeholder 1"/>
          <p:cNvSpPr>
            <a:spLocks noGrp="1"/>
          </p:cNvSpPr>
          <p:nvPr>
            <p:ph type="sldNum" sz="quarter" idx="12"/>
          </p:nvPr>
        </p:nvSpPr>
        <p:spPr/>
        <p:txBody>
          <a:bodyPr/>
          <a:lstStyle/>
          <a:p>
            <a:fld id="{066B43A7-F875-4728-B65F-EDF7B1566CA1}" type="slidenum">
              <a:rPr lang="en-US" smtClean="0"/>
              <a:pPr/>
              <a:t>6</a:t>
            </a:fld>
            <a:endParaRPr lang="en-US" dirty="0"/>
          </a:p>
        </p:txBody>
      </p:sp>
    </p:spTree>
    <p:extLst>
      <p:ext uri="{BB962C8B-B14F-4D97-AF65-F5344CB8AC3E}">
        <p14:creationId xmlns:p14="http://schemas.microsoft.com/office/powerpoint/2010/main" val="33449537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74D3D617DCB524CAF54457E0BCCA79F" ma:contentTypeVersion="8" ma:contentTypeDescription="Create a new document." ma:contentTypeScope="" ma:versionID="6e957c488fa6ecfb32905b40caf0c7aa">
  <xsd:schema xmlns:xsd="http://www.w3.org/2001/XMLSchema" xmlns:xs="http://www.w3.org/2001/XMLSchema" xmlns:p="http://schemas.microsoft.com/office/2006/metadata/properties" xmlns:ns3="67b2e52c-8429-406d-8c02-8bcde21ba106" targetNamespace="http://schemas.microsoft.com/office/2006/metadata/properties" ma:root="true" ma:fieldsID="fe2c05d483dd849f95fe096641124df3" ns3:_="">
    <xsd:import namespace="67b2e52c-8429-406d-8c02-8bcde21ba10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b2e52c-8429-406d-8c02-8bcde21ba1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1170BE-9499-4673-9B6B-BBDD94488028}">
  <ds:schemaRefs>
    <ds:schemaRef ds:uri="http://schemas.microsoft.com/sharepoint/v3/contenttype/forms"/>
  </ds:schemaRefs>
</ds:datastoreItem>
</file>

<file path=customXml/itemProps2.xml><?xml version="1.0" encoding="utf-8"?>
<ds:datastoreItem xmlns:ds="http://schemas.openxmlformats.org/officeDocument/2006/customXml" ds:itemID="{CCFFA5DA-5806-4DCB-86C9-DAD165760F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b2e52c-8429-406d-8c02-8bcde21ba1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FC88DD-AC44-4DD8-A6E9-1733E34E522A}">
  <ds:schemaRefs>
    <ds:schemaRef ds:uri="http://schemas.microsoft.com/office/2006/documentManagement/types"/>
    <ds:schemaRef ds:uri="http://purl.org/dc/elements/1.1/"/>
    <ds:schemaRef ds:uri="67b2e52c-8429-406d-8c02-8bcde21ba106"/>
    <ds:schemaRef ds:uri="http://purl.org/dc/dcmitype/"/>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21031</TotalTime>
  <Words>577</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Adani Regular</vt:lpstr>
      <vt:lpstr>Arial</vt:lpstr>
      <vt:lpstr>Calibri</vt:lpstr>
      <vt:lpstr>Calibri Light</vt:lpstr>
      <vt:lpstr>Cambria</vt:lpstr>
      <vt:lpstr>Office Theme</vt:lpstr>
      <vt:lpstr>PowerPoint Presentation</vt:lpstr>
      <vt:lpstr>Provision for injection of Infirm Power in successive Regulations</vt:lpstr>
      <vt:lpstr>Consequences of scheduling of infirm power not being permitted prior to trial run</vt:lpstr>
      <vt:lpstr>Consequences of scheduling of infirm power not being permitted prior to trial run</vt:lpstr>
      <vt:lpstr>Other implications due to non-scheduling of infirm power</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Carrying Cost Orders under various Long Term PPAs - APMUL</dc:title>
  <dc:creator>Dhaval Khandelwal</dc:creator>
  <cp:lastModifiedBy>Ravindra Kadam</cp:lastModifiedBy>
  <cp:revision>1425</cp:revision>
  <cp:lastPrinted>2024-08-06T09:39:09Z</cp:lastPrinted>
  <dcterms:created xsi:type="dcterms:W3CDTF">2019-05-06T09:23:44Z</dcterms:created>
  <dcterms:modified xsi:type="dcterms:W3CDTF">2025-01-28T09:05:37Z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0x010100974D3D617DCB524CAF54457E0BCCA79F</vt:lpwstr>
  </property>
  <property fmtid="{D5CDD505-2E9C-101B-9397-08002B2CF9AE}" pid="3" name="ClassificationContentMarkingFooterLocations">
    <vt:lpwstr>Office Theme:8</vt:lpwstr>
  </property>
  <property fmtid="{D5CDD505-2E9C-101B-9397-08002B2CF9AE}" pid="4" name="ClassificationContentMarkingFooterText">
    <vt:lpwstr>Internal</vt:lpwstr>
  </property>
  <property fmtid="{D5CDD505-2E9C-101B-9397-08002B2CF9AE}" pid="5" name="MSIP_Label_2db5e5bb-b948-41e6-b7e6-5c49cc2aea36_Enabled">
    <vt:lpwstr>true</vt:lpwstr>
  </property>
  <property fmtid="{D5CDD505-2E9C-101B-9397-08002B2CF9AE}" pid="6" name="MSIP_Label_2db5e5bb-b948-41e6-b7e6-5c49cc2aea36_SetDate">
    <vt:lpwstr>2024-08-06T09:39:18Z</vt:lpwstr>
  </property>
  <property fmtid="{D5CDD505-2E9C-101B-9397-08002B2CF9AE}" pid="7" name="MSIP_Label_2db5e5bb-b948-41e6-b7e6-5c49cc2aea36_Method">
    <vt:lpwstr>Privileged</vt:lpwstr>
  </property>
  <property fmtid="{D5CDD505-2E9C-101B-9397-08002B2CF9AE}" pid="8" name="MSIP_Label_2db5e5bb-b948-41e6-b7e6-5c49cc2aea36_Name">
    <vt:lpwstr>Public</vt:lpwstr>
  </property>
  <property fmtid="{D5CDD505-2E9C-101B-9397-08002B2CF9AE}" pid="9" name="MSIP_Label_2db5e5bb-b948-41e6-b7e6-5c49cc2aea36_SiteId">
    <vt:lpwstr>04c72f56-1848-46a2-8167-8e5d36510cbc</vt:lpwstr>
  </property>
  <property fmtid="{D5CDD505-2E9C-101B-9397-08002B2CF9AE}" pid="10" name="MSIP_Label_2db5e5bb-b948-41e6-b7e6-5c49cc2aea36_ActionId">
    <vt:lpwstr>b31c8bf0-9937-45a3-8c0c-4994f3cda2fb</vt:lpwstr>
  </property>
  <property fmtid="{D5CDD505-2E9C-101B-9397-08002B2CF9AE}" pid="11" name="MSIP_Label_2db5e5bb-b948-41e6-b7e6-5c49cc2aea36_ContentBits">
    <vt:lpwstr>0</vt:lpwstr>
  </property>
</Properties>
</file>